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customXml/itemProps1.xml" ContentType="application/vnd.openxmlformats-officedocument.customXmlPropertie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Default Extension="fntdata" ContentType="application/x-fontdata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8" r:id="rId1"/>
  </p:sldMasterIdLst>
  <p:sldIdLst>
    <p:sldId id="272" r:id="rId2"/>
    <p:sldId id="280" r:id="rId3"/>
    <p:sldId id="275" r:id="rId4"/>
    <p:sldId id="281" r:id="rId5"/>
    <p:sldId id="282" r:id="rId6"/>
    <p:sldId id="287" r:id="rId7"/>
    <p:sldId id="283" r:id="rId8"/>
    <p:sldId id="285" r:id="rId9"/>
  </p:sldIdLst>
  <p:sldSz cx="9144000" cy="6858000" type="screen4x3"/>
  <p:notesSz cx="6858000" cy="9144000"/>
  <p:embeddedFontLst>
    <p:embeddedFont>
      <p:font typeface="Arial Black" pitchFamily="34" charset="0"/>
      <p:regular r:id="rId10"/>
    </p:embeddedFont>
    <p:embeddedFont>
      <p:font typeface="Carlisle" pitchFamily="2" charset="0"/>
      <p:regular r:id="rId11"/>
      <p:italic r:id="rId12"/>
    </p:embeddedFont>
  </p:embeddedFontLst>
  <p:defaultTextStyle>
    <a:defPPr>
      <a:defRPr lang="en-CA"/>
    </a:defPPr>
    <a:lvl1pPr algn="l" rtl="0" fontAlgn="base">
      <a:lnSpc>
        <a:spcPct val="95000"/>
      </a:lnSpc>
      <a:spcBef>
        <a:spcPct val="5000"/>
      </a:spcBef>
      <a:spcAft>
        <a:spcPct val="0"/>
      </a:spcAft>
      <a:defRPr sz="3200" kern="1200">
        <a:solidFill>
          <a:schemeClr val="tx1"/>
        </a:solidFill>
        <a:latin typeface="Arial" charset="0"/>
        <a:ea typeface="+mn-ea"/>
        <a:cs typeface="Times New Roman" pitchFamily="18" charset="0"/>
      </a:defRPr>
    </a:lvl1pPr>
    <a:lvl2pPr marL="457200" algn="l" rtl="0" fontAlgn="base">
      <a:lnSpc>
        <a:spcPct val="95000"/>
      </a:lnSpc>
      <a:spcBef>
        <a:spcPct val="5000"/>
      </a:spcBef>
      <a:spcAft>
        <a:spcPct val="0"/>
      </a:spcAft>
      <a:defRPr sz="3200" kern="1200">
        <a:solidFill>
          <a:schemeClr val="tx1"/>
        </a:solidFill>
        <a:latin typeface="Arial" charset="0"/>
        <a:ea typeface="+mn-ea"/>
        <a:cs typeface="Times New Roman" pitchFamily="18" charset="0"/>
      </a:defRPr>
    </a:lvl2pPr>
    <a:lvl3pPr marL="914400" algn="l" rtl="0" fontAlgn="base">
      <a:lnSpc>
        <a:spcPct val="95000"/>
      </a:lnSpc>
      <a:spcBef>
        <a:spcPct val="5000"/>
      </a:spcBef>
      <a:spcAft>
        <a:spcPct val="0"/>
      </a:spcAft>
      <a:defRPr sz="3200" kern="1200">
        <a:solidFill>
          <a:schemeClr val="tx1"/>
        </a:solidFill>
        <a:latin typeface="Arial" charset="0"/>
        <a:ea typeface="+mn-ea"/>
        <a:cs typeface="Times New Roman" pitchFamily="18" charset="0"/>
      </a:defRPr>
    </a:lvl3pPr>
    <a:lvl4pPr marL="1371600" algn="l" rtl="0" fontAlgn="base">
      <a:lnSpc>
        <a:spcPct val="95000"/>
      </a:lnSpc>
      <a:spcBef>
        <a:spcPct val="5000"/>
      </a:spcBef>
      <a:spcAft>
        <a:spcPct val="0"/>
      </a:spcAft>
      <a:defRPr sz="3200" kern="1200">
        <a:solidFill>
          <a:schemeClr val="tx1"/>
        </a:solidFill>
        <a:latin typeface="Arial" charset="0"/>
        <a:ea typeface="+mn-ea"/>
        <a:cs typeface="Times New Roman" pitchFamily="18" charset="0"/>
      </a:defRPr>
    </a:lvl4pPr>
    <a:lvl5pPr marL="1828800" algn="l" rtl="0" fontAlgn="base">
      <a:lnSpc>
        <a:spcPct val="95000"/>
      </a:lnSpc>
      <a:spcBef>
        <a:spcPct val="5000"/>
      </a:spcBef>
      <a:spcAft>
        <a:spcPct val="0"/>
      </a:spcAft>
      <a:defRPr sz="3200" kern="1200">
        <a:solidFill>
          <a:schemeClr val="tx1"/>
        </a:solidFill>
        <a:latin typeface="Arial" charset="0"/>
        <a:ea typeface="+mn-ea"/>
        <a:cs typeface="Times New Roman" pitchFamily="18" charset="0"/>
      </a:defRPr>
    </a:lvl5pPr>
    <a:lvl6pPr marL="2286000" algn="l" defTabSz="914400" rtl="0" eaLnBrk="1" latinLnBrk="0" hangingPunct="1">
      <a:defRPr sz="3200" kern="1200">
        <a:solidFill>
          <a:schemeClr val="tx1"/>
        </a:solidFill>
        <a:latin typeface="Arial" charset="0"/>
        <a:ea typeface="+mn-ea"/>
        <a:cs typeface="Times New Roman" pitchFamily="18" charset="0"/>
      </a:defRPr>
    </a:lvl6pPr>
    <a:lvl7pPr marL="2743200" algn="l" defTabSz="914400" rtl="0" eaLnBrk="1" latinLnBrk="0" hangingPunct="1">
      <a:defRPr sz="3200" kern="1200">
        <a:solidFill>
          <a:schemeClr val="tx1"/>
        </a:solidFill>
        <a:latin typeface="Arial" charset="0"/>
        <a:ea typeface="+mn-ea"/>
        <a:cs typeface="Times New Roman" pitchFamily="18" charset="0"/>
      </a:defRPr>
    </a:lvl7pPr>
    <a:lvl8pPr marL="3200400" algn="l" defTabSz="914400" rtl="0" eaLnBrk="1" latinLnBrk="0" hangingPunct="1">
      <a:defRPr sz="3200" kern="1200">
        <a:solidFill>
          <a:schemeClr val="tx1"/>
        </a:solidFill>
        <a:latin typeface="Arial" charset="0"/>
        <a:ea typeface="+mn-ea"/>
        <a:cs typeface="Times New Roman" pitchFamily="18" charset="0"/>
      </a:defRPr>
    </a:lvl8pPr>
    <a:lvl9pPr marL="3657600" algn="l" defTabSz="914400" rtl="0" eaLnBrk="1" latinLnBrk="0" hangingPunct="1">
      <a:defRPr sz="3200" kern="1200">
        <a:solidFill>
          <a:schemeClr val="tx1"/>
        </a:solidFill>
        <a:latin typeface="Arial" charset="0"/>
        <a:ea typeface="+mn-ea"/>
        <a:cs typeface="Times New Roman" pitchFamily="18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AEAEA"/>
    <a:srgbClr val="DDDDDD"/>
    <a:srgbClr val="FF0000"/>
    <a:srgbClr val="A50021"/>
    <a:srgbClr val="B2B2B2"/>
    <a:srgbClr val="008000"/>
    <a:srgbClr val="993300"/>
    <a:srgbClr val="6600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1200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  <p:sld r:id="rId2" collapse="1"/>
      <p:sld r:id="rId3" collapse="1"/>
      <p:sld r:id="rId4" collapse="1"/>
      <p:sld r:id="rId5" collapse="1"/>
      <p:sld r:id="rId6" collapse="1"/>
      <p:sld r:id="rId7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18" Type="http://schemas.openxmlformats.org/officeDocument/2006/relationships/customXml" Target="../customXml/item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font" Target="fonts/font3.fntdata"/><Relationship Id="rId17" Type="http://schemas.openxmlformats.org/officeDocument/2006/relationships/customXml" Target="../customXml/item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2.fntdata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font" Target="fonts/font1.fntdata"/><Relationship Id="rId19" Type="http://schemas.openxmlformats.org/officeDocument/2006/relationships/customXml" Target="../customXml/item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_rels/viewProps.xml.rels><?xml version="1.0" encoding="UTF-8" standalone="yes"?>
<Relationships xmlns="http://schemas.openxmlformats.org/package/2006/relationships"><Relationship Id="rId3" Type="http://schemas.openxmlformats.org/officeDocument/2006/relationships/slide" Target="slides/slide3.xml"/><Relationship Id="rId7" Type="http://schemas.openxmlformats.org/officeDocument/2006/relationships/slide" Target="slides/slide8.xml"/><Relationship Id="rId2" Type="http://schemas.openxmlformats.org/officeDocument/2006/relationships/slide" Target="slides/slide2.xml"/><Relationship Id="rId1" Type="http://schemas.openxmlformats.org/officeDocument/2006/relationships/slide" Target="slides/slide1.xml"/><Relationship Id="rId6" Type="http://schemas.openxmlformats.org/officeDocument/2006/relationships/slide" Target="slides/slide7.xml"/><Relationship Id="rId5" Type="http://schemas.openxmlformats.org/officeDocument/2006/relationships/slide" Target="slides/slide5.xml"/><Relationship Id="rId4" Type="http://schemas.openxmlformats.org/officeDocument/2006/relationships/slide" Target="slides/slide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812628D-A539-4055-88D3-FC5BF342AD6A}" type="slidenum">
              <a:rPr lang="en-CA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AFE9A4B-9306-4E63-B9B3-42EAAFC337B8}" type="slidenum">
              <a:rPr lang="en-CA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36278C9-1A27-4DE6-A75D-F52C54D61625}" type="slidenum">
              <a:rPr lang="en-CA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1917720-AC3B-47BA-8A08-193ED3B13A20}" type="slidenum">
              <a:rPr lang="en-CA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FA7FA1-15BC-4A90-A3DA-E0194ABB0D07}" type="slidenum">
              <a:rPr lang="en-CA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A27E5BC-AE86-43B7-A20E-1C8695801AF7}" type="slidenum">
              <a:rPr lang="en-CA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815087-B4EB-4BCC-B813-8FC88F9D4BF8}" type="slidenum">
              <a:rPr lang="en-CA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74CD98F-B492-4078-896D-0599414700A0}" type="slidenum">
              <a:rPr lang="en-CA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F06D7D8-9000-4B15-B1E6-3655EC93E32B}" type="slidenum">
              <a:rPr lang="en-CA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D605033-272F-4547-8E97-4B16A4EBA2B3}" type="slidenum">
              <a:rPr lang="en-CA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364C368-7958-4D3F-83F0-8CCD1C0D6C27}" type="slidenum">
              <a:rPr lang="en-CA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CA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spcBef>
                <a:spcPct val="0"/>
              </a:spcBef>
              <a:defRPr sz="1400">
                <a:latin typeface="+mn-lt"/>
              </a:defRPr>
            </a:lvl1pPr>
          </a:lstStyle>
          <a:p>
            <a:endParaRPr lang="en-CA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lnSpc>
                <a:spcPct val="100000"/>
              </a:lnSpc>
              <a:spcBef>
                <a:spcPct val="0"/>
              </a:spcBef>
              <a:defRPr sz="1400">
                <a:latin typeface="+mn-lt"/>
              </a:defRPr>
            </a:lvl1pPr>
          </a:lstStyle>
          <a:p>
            <a:endParaRPr lang="en-CA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defRPr sz="1400">
                <a:latin typeface="+mn-lt"/>
              </a:defRPr>
            </a:lvl1pPr>
          </a:lstStyle>
          <a:p>
            <a:fld id="{F3466319-DD7A-40EE-957B-6C58B49DDC05}" type="slidenum">
              <a:rPr lang="en-CA"/>
              <a:pPr/>
              <a:t>‹#›</a:t>
            </a:fld>
            <a:endParaRPr lang="en-C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audio" Target="../media/audio2.wav"/><Relationship Id="rId7" Type="http://schemas.openxmlformats.org/officeDocument/2006/relationships/audio" Target="../media/audio6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audio" Target="../media/audio5.wav"/><Relationship Id="rId5" Type="http://schemas.openxmlformats.org/officeDocument/2006/relationships/audio" Target="../media/audio4.wav"/><Relationship Id="rId4" Type="http://schemas.openxmlformats.org/officeDocument/2006/relationships/audio" Target="../media/audio3.wav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halkbored.com/" TargetMode="External"/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87" name="Picture 15" descr="football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3000" y="1409700"/>
            <a:ext cx="6858000" cy="5143500"/>
          </a:xfrm>
          <a:prstGeom prst="rect">
            <a:avLst/>
          </a:prstGeom>
          <a:noFill/>
        </p:spPr>
      </p:pic>
      <p:sp>
        <p:nvSpPr>
          <p:cNvPr id="28679" name="WordArt 7"/>
          <p:cNvSpPr>
            <a:spLocks noChangeArrowheads="1" noChangeShapeType="1" noTextEdit="1"/>
          </p:cNvSpPr>
          <p:nvPr/>
        </p:nvSpPr>
        <p:spPr bwMode="auto">
          <a:xfrm>
            <a:off x="381000" y="76200"/>
            <a:ext cx="8153400" cy="1676400"/>
          </a:xfrm>
          <a:prstGeom prst="rect">
            <a:avLst/>
          </a:prstGeom>
        </p:spPr>
        <p:txBody>
          <a:bodyPr wrap="none" fromWordArt="1">
            <a:prstTxWarp prst="textFadeUp">
              <a:avLst>
                <a:gd name="adj" fmla="val 1361"/>
              </a:avLst>
            </a:prstTxWarp>
          </a:bodyPr>
          <a:lstStyle/>
          <a:p>
            <a:pPr algn="ctr"/>
            <a:r>
              <a:rPr lang="en-US" sz="3600" kern="10">
                <a:ln w="12700">
                  <a:solidFill>
                    <a:schemeClr val="tx1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000066"/>
                    </a:gs>
                    <a:gs pos="100000">
                      <a:srgbClr val="0000FF"/>
                    </a:gs>
                  </a:gsLst>
                  <a:lin ang="5400000" scaled="1"/>
                </a:gradFill>
                <a:effectLst>
                  <a:outerShdw dist="35921" dir="2700000" sy="50000" rotWithShape="0">
                    <a:srgbClr val="875B0D"/>
                  </a:outerShdw>
                </a:effectLst>
                <a:latin typeface="Arial Black"/>
              </a:rPr>
              <a:t>Charles's Law</a:t>
            </a:r>
          </a:p>
        </p:txBody>
      </p:sp>
      <p:sp>
        <p:nvSpPr>
          <p:cNvPr id="28688" name="Rectangle 16"/>
          <p:cNvSpPr>
            <a:spLocks noChangeArrowheads="1"/>
          </p:cNvSpPr>
          <p:nvPr/>
        </p:nvSpPr>
        <p:spPr bwMode="auto">
          <a:xfrm>
            <a:off x="0" y="6096000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lnSpc>
                <a:spcPct val="100000"/>
              </a:lnSpc>
              <a:spcBef>
                <a:spcPct val="0"/>
              </a:spcBef>
            </a:pPr>
            <a:r>
              <a:rPr lang="en-US" sz="2800" b="1" u="sng">
                <a:solidFill>
                  <a:schemeClr val="tx2"/>
                </a:solidFill>
                <a:latin typeface="Carlisle" pitchFamily="2" charset="0"/>
              </a:rPr>
              <a:t>The relationship between temperature and volume</a:t>
            </a:r>
            <a:endParaRPr lang="en-US" sz="2800" b="1">
              <a:solidFill>
                <a:schemeClr val="tx2"/>
              </a:solidFill>
              <a:latin typeface="Carlisle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52400" y="609600"/>
            <a:ext cx="2133600" cy="2438400"/>
          </a:xfrm>
        </p:spPr>
        <p:txBody>
          <a:bodyPr/>
          <a:lstStyle/>
          <a:p>
            <a:pPr marL="0" indent="0" algn="ctr">
              <a:lnSpc>
                <a:spcPct val="95000"/>
              </a:lnSpc>
              <a:spcBef>
                <a:spcPct val="0"/>
              </a:spcBef>
              <a:buFontTx/>
              <a:buNone/>
            </a:pPr>
            <a:r>
              <a:rPr lang="en-US">
                <a:latin typeface="Arial" charset="0"/>
                <a:cs typeface="Times New Roman" pitchFamily="18" charset="0"/>
              </a:rPr>
              <a:t>If we place a balloon in liquid nitrogen it shrinks:</a:t>
            </a:r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609600"/>
          </a:xfrm>
          <a:noFill/>
          <a:ln/>
        </p:spPr>
        <p:txBody>
          <a:bodyPr/>
          <a:lstStyle/>
          <a:p>
            <a:r>
              <a:rPr lang="en-US" sz="3600" u="sng">
                <a:latin typeface="Arial" charset="0"/>
                <a:cs typeface="Times New Roman" pitchFamily="18" charset="0"/>
              </a:rPr>
              <a:t>How Volume Varies With Temperature </a:t>
            </a:r>
            <a:endParaRPr lang="en-US" sz="3600">
              <a:latin typeface="Arial" charset="0"/>
              <a:cs typeface="Times New Roman" pitchFamily="18" charset="0"/>
            </a:endParaRPr>
          </a:p>
        </p:txBody>
      </p:sp>
      <p:pic>
        <p:nvPicPr>
          <p:cNvPr id="38916" name="Picture 4" descr="i4-17"/>
          <p:cNvPicPr>
            <a:picLocks noChangeAspect="1" noChangeArrowheads="1"/>
          </p:cNvPicPr>
          <p:nvPr/>
        </p:nvPicPr>
        <p:blipFill>
          <a:blip r:embed="rId2">
            <a:lum bright="-18000"/>
          </a:blip>
          <a:srcRect l="6250" t="16667" r="12500"/>
          <a:stretch>
            <a:fillRect/>
          </a:stretch>
        </p:blipFill>
        <p:spPr bwMode="auto">
          <a:xfrm>
            <a:off x="2286000" y="685800"/>
            <a:ext cx="2971800" cy="2286000"/>
          </a:xfrm>
          <a:prstGeom prst="rect">
            <a:avLst/>
          </a:prstGeom>
          <a:noFill/>
        </p:spPr>
      </p:pic>
      <p:pic>
        <p:nvPicPr>
          <p:cNvPr id="38917" name="Picture 5" descr="i4-17a"/>
          <p:cNvPicPr>
            <a:picLocks noChangeAspect="1" noChangeArrowheads="1"/>
          </p:cNvPicPr>
          <p:nvPr/>
        </p:nvPicPr>
        <p:blipFill>
          <a:blip r:embed="rId3">
            <a:lum bright="-12000"/>
          </a:blip>
          <a:srcRect l="6250" t="16667" r="12500"/>
          <a:stretch>
            <a:fillRect/>
          </a:stretch>
        </p:blipFill>
        <p:spPr bwMode="auto">
          <a:xfrm>
            <a:off x="5943600" y="685800"/>
            <a:ext cx="2971800" cy="2286000"/>
          </a:xfrm>
          <a:prstGeom prst="rect">
            <a:avLst/>
          </a:prstGeom>
          <a:noFill/>
        </p:spPr>
      </p:pic>
      <p:sp>
        <p:nvSpPr>
          <p:cNvPr id="38918" name="AutoShape 6"/>
          <p:cNvSpPr>
            <a:spLocks noChangeArrowheads="1"/>
          </p:cNvSpPr>
          <p:nvPr/>
        </p:nvSpPr>
        <p:spPr bwMode="auto">
          <a:xfrm>
            <a:off x="5181600" y="1524000"/>
            <a:ext cx="838200" cy="685800"/>
          </a:xfrm>
          <a:custGeom>
            <a:avLst/>
            <a:gdLst>
              <a:gd name="G0" fmla="+- 13596 0 0"/>
              <a:gd name="G1" fmla="+- 5400 0 0"/>
              <a:gd name="G2" fmla="+- 21600 0 5400"/>
              <a:gd name="G3" fmla="+- 10800 0 5400"/>
              <a:gd name="G4" fmla="+- 21600 0 13596"/>
              <a:gd name="G5" fmla="*/ G4 G3 10800"/>
              <a:gd name="G6" fmla="+- 21600 0 G5"/>
              <a:gd name="T0" fmla="*/ 13596 w 21600"/>
              <a:gd name="T1" fmla="*/ 0 h 21600"/>
              <a:gd name="T2" fmla="*/ 0 w 21600"/>
              <a:gd name="T3" fmla="*/ 10800 h 21600"/>
              <a:gd name="T4" fmla="*/ 13596 w 21600"/>
              <a:gd name="T5" fmla="*/ 21600 h 21600"/>
              <a:gd name="T6" fmla="*/ 21600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G1 h 21600"/>
              <a:gd name="T14" fmla="*/ G6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3596" y="0"/>
                </a:moveTo>
                <a:lnTo>
                  <a:pt x="13596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3596" y="16200"/>
                </a:lnTo>
                <a:lnTo>
                  <a:pt x="13596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solidFill>
            <a:srgbClr val="006600"/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anchor="ctr"/>
          <a:lstStyle/>
          <a:p>
            <a:endParaRPr lang="en-US"/>
          </a:p>
        </p:txBody>
      </p:sp>
      <p:sp>
        <p:nvSpPr>
          <p:cNvPr id="38919" name="Rectangle 7"/>
          <p:cNvSpPr>
            <a:spLocks noChangeArrowheads="1"/>
          </p:cNvSpPr>
          <p:nvPr/>
        </p:nvSpPr>
        <p:spPr bwMode="auto">
          <a:xfrm>
            <a:off x="0" y="2971800"/>
            <a:ext cx="5029200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401638" indent="-401638">
              <a:spcBef>
                <a:spcPct val="10000"/>
              </a:spcBef>
            </a:pPr>
            <a:r>
              <a:rPr lang="en-US"/>
              <a:t>So, gases shrink if cooled.</a:t>
            </a:r>
          </a:p>
          <a:p>
            <a:pPr marL="401638" indent="-401638">
              <a:spcBef>
                <a:spcPct val="10000"/>
              </a:spcBef>
            </a:pPr>
            <a:r>
              <a:rPr lang="en-US"/>
              <a:t>Conversely, if we heat a gas it expands (as in a hot air balloon).</a:t>
            </a:r>
          </a:p>
        </p:txBody>
      </p:sp>
      <p:pic>
        <p:nvPicPr>
          <p:cNvPr id="38920" name="Picture 8" descr="9909Basket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800600" y="3481388"/>
            <a:ext cx="4191000" cy="2897187"/>
          </a:xfrm>
          <a:prstGeom prst="rect">
            <a:avLst/>
          </a:prstGeom>
          <a:noFill/>
        </p:spPr>
      </p:pic>
      <p:sp>
        <p:nvSpPr>
          <p:cNvPr id="38921" name="Rectangle 9"/>
          <p:cNvSpPr>
            <a:spLocks noChangeArrowheads="1"/>
          </p:cNvSpPr>
          <p:nvPr/>
        </p:nvSpPr>
        <p:spPr bwMode="auto">
          <a:xfrm>
            <a:off x="76200" y="4876800"/>
            <a:ext cx="4876800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401638" indent="-401638">
              <a:spcBef>
                <a:spcPct val="0"/>
              </a:spcBef>
            </a:pPr>
            <a:r>
              <a:rPr lang="en-US"/>
              <a:t>Let’s take a closer look at temperature before we try to find the exact relationship of V vs. T.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89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89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89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89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89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389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389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389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14" grpId="0" build="p" autoUpdateAnimBg="0"/>
      <p:bldP spid="38918" grpId="0" animBg="1"/>
      <p:bldP spid="38919" grpId="0" build="p" autoUpdateAnimBg="0"/>
      <p:bldP spid="38921" grpId="0" build="p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" y="533400"/>
            <a:ext cx="9067800" cy="6324600"/>
          </a:xfrm>
        </p:spPr>
        <p:txBody>
          <a:bodyPr/>
          <a:lstStyle/>
          <a:p>
            <a:pPr marL="338138" indent="-338138">
              <a:lnSpc>
                <a:spcPct val="95000"/>
              </a:lnSpc>
              <a:spcBef>
                <a:spcPct val="15000"/>
              </a:spcBef>
              <a:buFontTx/>
              <a:buNone/>
            </a:pPr>
            <a:endParaRPr lang="en-US" u="sng">
              <a:latin typeface="Arial" charset="0"/>
              <a:cs typeface="Times New Roman" pitchFamily="18" charset="0"/>
            </a:endParaRPr>
          </a:p>
          <a:p>
            <a:pPr marL="338138" indent="-338138">
              <a:lnSpc>
                <a:spcPct val="95000"/>
              </a:lnSpc>
              <a:spcBef>
                <a:spcPct val="15000"/>
              </a:spcBef>
              <a:buFontTx/>
              <a:buNone/>
            </a:pPr>
            <a:r>
              <a:rPr lang="en-US">
                <a:latin typeface="Arial" charset="0"/>
                <a:cs typeface="Times New Roman" pitchFamily="18" charset="0"/>
              </a:rPr>
              <a:t>		No. 68</a:t>
            </a:r>
            <a:r>
              <a:rPr lang="en-US">
                <a:latin typeface="Arial" charset="0"/>
                <a:cs typeface="Times New Roman" pitchFamily="18" charset="0"/>
                <a:sym typeface="Symbol" pitchFamily="18" charset="2"/>
              </a:rPr>
              <a:t></a:t>
            </a:r>
            <a:r>
              <a:rPr lang="en-US">
                <a:latin typeface="Arial" charset="0"/>
                <a:cs typeface="Times New Roman" pitchFamily="18" charset="0"/>
              </a:rPr>
              <a:t>F (20</a:t>
            </a:r>
            <a:r>
              <a:rPr lang="en-US">
                <a:latin typeface="Arial" charset="0"/>
                <a:cs typeface="Times New Roman" pitchFamily="18" charset="0"/>
                <a:sym typeface="Symbol" pitchFamily="18" charset="2"/>
              </a:rPr>
              <a:t></a:t>
            </a:r>
            <a:r>
              <a:rPr lang="en-US">
                <a:latin typeface="Arial" charset="0"/>
                <a:cs typeface="Times New Roman" pitchFamily="18" charset="0"/>
              </a:rPr>
              <a:t>C) is not double 50</a:t>
            </a:r>
            <a:r>
              <a:rPr lang="en-US">
                <a:latin typeface="Arial" charset="0"/>
                <a:cs typeface="Times New Roman" pitchFamily="18" charset="0"/>
                <a:sym typeface="Symbol" pitchFamily="18" charset="2"/>
              </a:rPr>
              <a:t>F </a:t>
            </a:r>
            <a:r>
              <a:rPr lang="en-US">
                <a:latin typeface="Arial" charset="0"/>
                <a:cs typeface="Times New Roman" pitchFamily="18" charset="0"/>
              </a:rPr>
              <a:t>(10</a:t>
            </a:r>
            <a:r>
              <a:rPr lang="en-US">
                <a:latin typeface="Arial" charset="0"/>
                <a:cs typeface="Times New Roman" pitchFamily="18" charset="0"/>
                <a:sym typeface="Symbol" pitchFamily="18" charset="2"/>
              </a:rPr>
              <a:t></a:t>
            </a:r>
            <a:r>
              <a:rPr lang="en-US">
                <a:latin typeface="Arial" charset="0"/>
                <a:cs typeface="Times New Roman" pitchFamily="18" charset="0"/>
              </a:rPr>
              <a:t>C)</a:t>
            </a:r>
          </a:p>
          <a:p>
            <a:pPr marL="338138" indent="-338138">
              <a:lnSpc>
                <a:spcPct val="95000"/>
              </a:lnSpc>
              <a:spcBef>
                <a:spcPct val="15000"/>
              </a:spcBef>
              <a:buFontTx/>
              <a:buNone/>
            </a:pPr>
            <a:endParaRPr lang="en-US" u="sng">
              <a:latin typeface="Arial" charset="0"/>
              <a:cs typeface="Times New Roman" pitchFamily="18" charset="0"/>
            </a:endParaRPr>
          </a:p>
          <a:p>
            <a:pPr marL="338138" indent="-338138">
              <a:lnSpc>
                <a:spcPct val="95000"/>
              </a:lnSpc>
              <a:spcBef>
                <a:spcPct val="15000"/>
              </a:spcBef>
              <a:buFontTx/>
              <a:buNone/>
            </a:pPr>
            <a:r>
              <a:rPr lang="en-US">
                <a:latin typeface="Arial" charset="0"/>
                <a:cs typeface="Times New Roman" pitchFamily="18" charset="0"/>
              </a:rPr>
              <a:t>		Yes. 44 lb (20 kg) is double 22 lb (10 kg)</a:t>
            </a:r>
          </a:p>
          <a:p>
            <a:pPr marL="338138" indent="-338138">
              <a:lnSpc>
                <a:spcPct val="95000"/>
              </a:lnSpc>
              <a:spcBef>
                <a:spcPct val="15000"/>
              </a:spcBef>
              <a:buFontTx/>
              <a:buNone/>
            </a:pPr>
            <a:r>
              <a:rPr lang="en-US" u="sng">
                <a:latin typeface="Arial" charset="0"/>
                <a:cs typeface="Times New Roman" pitchFamily="18" charset="0"/>
              </a:rPr>
              <a:t>What’s the difference?</a:t>
            </a:r>
          </a:p>
          <a:p>
            <a:pPr marL="338138" indent="-338138">
              <a:lnSpc>
                <a:spcPct val="95000"/>
              </a:lnSpc>
              <a:spcBef>
                <a:spcPct val="15000"/>
              </a:spcBef>
            </a:pPr>
            <a:r>
              <a:rPr lang="en-US">
                <a:latin typeface="Arial" charset="0"/>
                <a:cs typeface="Times New Roman" pitchFamily="18" charset="0"/>
              </a:rPr>
              <a:t>Weights (kg or lb) have a minimum value of 0.</a:t>
            </a:r>
          </a:p>
          <a:p>
            <a:pPr marL="338138" indent="-338138">
              <a:lnSpc>
                <a:spcPct val="95000"/>
              </a:lnSpc>
              <a:spcBef>
                <a:spcPct val="15000"/>
              </a:spcBef>
            </a:pPr>
            <a:r>
              <a:rPr lang="en-US">
                <a:latin typeface="Arial" charset="0"/>
                <a:cs typeface="Times New Roman" pitchFamily="18" charset="0"/>
              </a:rPr>
              <a:t>But the smallest temperature is not 0</a:t>
            </a:r>
            <a:r>
              <a:rPr lang="en-US">
                <a:latin typeface="Arial" charset="0"/>
                <a:cs typeface="Times New Roman" pitchFamily="18" charset="0"/>
                <a:sym typeface="Symbol" pitchFamily="18" charset="2"/>
              </a:rPr>
              <a:t></a:t>
            </a:r>
            <a:r>
              <a:rPr lang="en-US">
                <a:latin typeface="Arial" charset="0"/>
                <a:cs typeface="Times New Roman" pitchFamily="18" charset="0"/>
              </a:rPr>
              <a:t>C.</a:t>
            </a:r>
          </a:p>
          <a:p>
            <a:pPr marL="338138" indent="-338138">
              <a:lnSpc>
                <a:spcPct val="95000"/>
              </a:lnSpc>
              <a:spcBef>
                <a:spcPct val="15000"/>
              </a:spcBef>
            </a:pPr>
            <a:r>
              <a:rPr lang="en-US">
                <a:latin typeface="Arial" charset="0"/>
                <a:cs typeface="Times New Roman" pitchFamily="18" charset="0"/>
              </a:rPr>
              <a:t>We saw that doubling P yields half the V.</a:t>
            </a:r>
          </a:p>
          <a:p>
            <a:pPr marL="338138" indent="-338138">
              <a:lnSpc>
                <a:spcPct val="95000"/>
              </a:lnSpc>
              <a:spcBef>
                <a:spcPct val="15000"/>
              </a:spcBef>
            </a:pPr>
            <a:r>
              <a:rPr lang="en-US">
                <a:latin typeface="Arial" charset="0"/>
                <a:cs typeface="Times New Roman" pitchFamily="18" charset="0"/>
              </a:rPr>
              <a:t>Yet, to investigate the effect of doubling temp-erature, we first have to know what that means.</a:t>
            </a:r>
          </a:p>
          <a:p>
            <a:pPr marL="338138" indent="-338138">
              <a:lnSpc>
                <a:spcPct val="95000"/>
              </a:lnSpc>
              <a:spcBef>
                <a:spcPct val="15000"/>
              </a:spcBef>
            </a:pPr>
            <a:r>
              <a:rPr lang="en-US">
                <a:latin typeface="Arial" charset="0"/>
                <a:cs typeface="Times New Roman" pitchFamily="18" charset="0"/>
              </a:rPr>
              <a:t>An experiment with a fixed volume of gas in a cylinder will reveal the relationship of V vs. T… </a:t>
            </a:r>
          </a:p>
        </p:txBody>
      </p:sp>
      <p:sp>
        <p:nvSpPr>
          <p:cNvPr id="32773" name="Rectangle 5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609600"/>
          </a:xfrm>
          <a:noFill/>
          <a:ln/>
        </p:spPr>
        <p:txBody>
          <a:bodyPr/>
          <a:lstStyle/>
          <a:p>
            <a:r>
              <a:rPr lang="en-US" sz="3600" u="sng">
                <a:latin typeface="Arial" charset="0"/>
                <a:cs typeface="Times New Roman" pitchFamily="18" charset="0"/>
              </a:rPr>
              <a:t>Temperature scales</a:t>
            </a:r>
            <a:endParaRPr lang="en-US" sz="3600">
              <a:latin typeface="Arial" charset="0"/>
              <a:cs typeface="Times New Roman" pitchFamily="18" charset="0"/>
            </a:endParaRPr>
          </a:p>
        </p:txBody>
      </p:sp>
      <p:sp>
        <p:nvSpPr>
          <p:cNvPr id="32774" name="Rectangle 6"/>
          <p:cNvSpPr>
            <a:spLocks noChangeArrowheads="1"/>
          </p:cNvSpPr>
          <p:nvPr/>
        </p:nvSpPr>
        <p:spPr bwMode="auto">
          <a:xfrm>
            <a:off x="0" y="533400"/>
            <a:ext cx="906780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38138" indent="-338138">
              <a:spcBef>
                <a:spcPct val="15000"/>
              </a:spcBef>
            </a:pPr>
            <a:r>
              <a:rPr lang="en-US" u="sng"/>
              <a:t>Is 20</a:t>
            </a:r>
            <a:r>
              <a:rPr lang="en-US" u="sng">
                <a:sym typeface="Symbol" pitchFamily="18" charset="2"/>
              </a:rPr>
              <a:t></a:t>
            </a:r>
            <a:r>
              <a:rPr lang="en-US" u="sng"/>
              <a:t>C twice as hot as 10</a:t>
            </a:r>
            <a:r>
              <a:rPr lang="en-US" u="sng">
                <a:sym typeface="Symbol" pitchFamily="18" charset="2"/>
              </a:rPr>
              <a:t></a:t>
            </a:r>
            <a:r>
              <a:rPr lang="en-US" u="sng"/>
              <a:t>C?</a:t>
            </a:r>
          </a:p>
          <a:p>
            <a:pPr marL="338138" indent="-338138">
              <a:spcBef>
                <a:spcPct val="15000"/>
              </a:spcBef>
            </a:pPr>
            <a:r>
              <a:rPr lang="en-US"/>
              <a:t>		 </a:t>
            </a:r>
          </a:p>
          <a:p>
            <a:pPr marL="338138" indent="-338138">
              <a:spcBef>
                <a:spcPct val="15000"/>
              </a:spcBef>
            </a:pPr>
            <a:r>
              <a:rPr lang="en-US" u="sng"/>
              <a:t>Is 20 kg twice as heavy as 10 kg?</a:t>
            </a:r>
          </a:p>
          <a:p>
            <a:pPr marL="338138" indent="-338138">
              <a:spcBef>
                <a:spcPct val="15000"/>
              </a:spcBef>
            </a:pPr>
            <a:r>
              <a:rPr lang="en-US"/>
              <a:t>		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27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27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277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277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27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327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327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327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327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327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3277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3277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1" grpId="0" build="p" autoUpdateAnimBg="0"/>
      <p:bldP spid="32774" grpId="0" build="p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43" name="Picture 1031" descr="setup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685800" y="533400"/>
            <a:ext cx="2794000" cy="4724400"/>
          </a:xfrm>
          <a:prstGeom prst="rect">
            <a:avLst/>
          </a:prstGeom>
          <a:noFill/>
        </p:spPr>
      </p:pic>
      <p:sp>
        <p:nvSpPr>
          <p:cNvPr id="39939" name="Rectangle 1027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609600"/>
          </a:xfrm>
          <a:noFill/>
          <a:ln/>
        </p:spPr>
        <p:txBody>
          <a:bodyPr lIns="0" rIns="0"/>
          <a:lstStyle/>
          <a:p>
            <a:r>
              <a:rPr lang="en-US" sz="3600" u="sng">
                <a:latin typeface="Arial" charset="0"/>
                <a:cs typeface="Times New Roman" pitchFamily="18" charset="0"/>
              </a:rPr>
              <a:t>Temperature vs. Volume Graph </a:t>
            </a:r>
            <a:r>
              <a:rPr lang="en-US" sz="2800" u="sng">
                <a:latin typeface="Arial" charset="0"/>
                <a:cs typeface="Times New Roman" pitchFamily="18" charset="0"/>
              </a:rPr>
              <a:t>(fig.7,8 pg.430)</a:t>
            </a:r>
            <a:endParaRPr lang="en-US" sz="2800">
              <a:latin typeface="Arial" charset="0"/>
              <a:cs typeface="Times New Roman" pitchFamily="18" charset="0"/>
            </a:endParaRPr>
          </a:p>
        </p:txBody>
      </p:sp>
      <p:grpSp>
        <p:nvGrpSpPr>
          <p:cNvPr id="40030" name="Group 1118"/>
          <p:cNvGrpSpPr>
            <a:grpSpLocks/>
          </p:cNvGrpSpPr>
          <p:nvPr/>
        </p:nvGrpSpPr>
        <p:grpSpPr bwMode="auto">
          <a:xfrm>
            <a:off x="152400" y="1066800"/>
            <a:ext cx="7620000" cy="4708525"/>
            <a:chOff x="96" y="672"/>
            <a:chExt cx="4800" cy="2966"/>
          </a:xfrm>
        </p:grpSpPr>
        <p:sp>
          <p:nvSpPr>
            <p:cNvPr id="39944" name="Line 1032"/>
            <p:cNvSpPr>
              <a:spLocks noChangeShapeType="1"/>
            </p:cNvSpPr>
            <p:nvPr/>
          </p:nvSpPr>
          <p:spPr bwMode="auto">
            <a:xfrm>
              <a:off x="96" y="3552"/>
              <a:ext cx="480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lIns="0" tIns="0" rIns="0" bIns="0"/>
            <a:lstStyle/>
            <a:p>
              <a:endParaRPr lang="en-US"/>
            </a:p>
          </p:txBody>
        </p:sp>
        <p:grpSp>
          <p:nvGrpSpPr>
            <p:cNvPr id="40028" name="Group 1116"/>
            <p:cNvGrpSpPr>
              <a:grpSpLocks/>
            </p:cNvGrpSpPr>
            <p:nvPr/>
          </p:nvGrpSpPr>
          <p:grpSpPr bwMode="auto">
            <a:xfrm>
              <a:off x="96" y="672"/>
              <a:ext cx="4800" cy="2966"/>
              <a:chOff x="96" y="672"/>
              <a:chExt cx="4800" cy="2966"/>
            </a:xfrm>
          </p:grpSpPr>
          <p:sp>
            <p:nvSpPr>
              <p:cNvPr id="39960" name="Line 1048"/>
              <p:cNvSpPr>
                <a:spLocks noChangeShapeType="1"/>
              </p:cNvSpPr>
              <p:nvPr/>
            </p:nvSpPr>
            <p:spPr bwMode="auto">
              <a:xfrm>
                <a:off x="3456" y="3552"/>
                <a:ext cx="0" cy="86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39961" name="Line 1049"/>
              <p:cNvSpPr>
                <a:spLocks noChangeShapeType="1"/>
              </p:cNvSpPr>
              <p:nvPr/>
            </p:nvSpPr>
            <p:spPr bwMode="auto">
              <a:xfrm>
                <a:off x="3216" y="3552"/>
                <a:ext cx="0" cy="86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39962" name="Line 1050"/>
              <p:cNvSpPr>
                <a:spLocks noChangeShapeType="1"/>
              </p:cNvSpPr>
              <p:nvPr/>
            </p:nvSpPr>
            <p:spPr bwMode="auto">
              <a:xfrm>
                <a:off x="2976" y="3552"/>
                <a:ext cx="0" cy="86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39964" name="Line 1052"/>
              <p:cNvSpPr>
                <a:spLocks noChangeShapeType="1"/>
              </p:cNvSpPr>
              <p:nvPr/>
            </p:nvSpPr>
            <p:spPr bwMode="auto">
              <a:xfrm>
                <a:off x="2736" y="3552"/>
                <a:ext cx="0" cy="86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39965" name="Line 1053"/>
              <p:cNvSpPr>
                <a:spLocks noChangeShapeType="1"/>
              </p:cNvSpPr>
              <p:nvPr/>
            </p:nvSpPr>
            <p:spPr bwMode="auto">
              <a:xfrm>
                <a:off x="2496" y="3552"/>
                <a:ext cx="0" cy="86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39966" name="Line 1054"/>
              <p:cNvSpPr>
                <a:spLocks noChangeShapeType="1"/>
              </p:cNvSpPr>
              <p:nvPr/>
            </p:nvSpPr>
            <p:spPr bwMode="auto">
              <a:xfrm>
                <a:off x="2256" y="3552"/>
                <a:ext cx="0" cy="86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39968" name="Line 1056"/>
              <p:cNvSpPr>
                <a:spLocks noChangeShapeType="1"/>
              </p:cNvSpPr>
              <p:nvPr/>
            </p:nvSpPr>
            <p:spPr bwMode="auto">
              <a:xfrm>
                <a:off x="2016" y="3552"/>
                <a:ext cx="0" cy="86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39969" name="Line 1057"/>
              <p:cNvSpPr>
                <a:spLocks noChangeShapeType="1"/>
              </p:cNvSpPr>
              <p:nvPr/>
            </p:nvSpPr>
            <p:spPr bwMode="auto">
              <a:xfrm>
                <a:off x="1776" y="3552"/>
                <a:ext cx="0" cy="86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39970" name="Line 1058"/>
              <p:cNvSpPr>
                <a:spLocks noChangeShapeType="1"/>
              </p:cNvSpPr>
              <p:nvPr/>
            </p:nvSpPr>
            <p:spPr bwMode="auto">
              <a:xfrm>
                <a:off x="1536" y="3552"/>
                <a:ext cx="0" cy="86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39971" name="Line 1059"/>
              <p:cNvSpPr>
                <a:spLocks noChangeShapeType="1"/>
              </p:cNvSpPr>
              <p:nvPr/>
            </p:nvSpPr>
            <p:spPr bwMode="auto">
              <a:xfrm>
                <a:off x="1296" y="3552"/>
                <a:ext cx="0" cy="86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39972" name="Line 1060"/>
              <p:cNvSpPr>
                <a:spLocks noChangeShapeType="1"/>
              </p:cNvSpPr>
              <p:nvPr/>
            </p:nvSpPr>
            <p:spPr bwMode="auto">
              <a:xfrm>
                <a:off x="1056" y="3552"/>
                <a:ext cx="0" cy="86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39974" name="Line 1062"/>
              <p:cNvSpPr>
                <a:spLocks noChangeShapeType="1"/>
              </p:cNvSpPr>
              <p:nvPr/>
            </p:nvSpPr>
            <p:spPr bwMode="auto">
              <a:xfrm>
                <a:off x="816" y="3552"/>
                <a:ext cx="0" cy="86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39975" name="Line 1063"/>
              <p:cNvSpPr>
                <a:spLocks noChangeShapeType="1"/>
              </p:cNvSpPr>
              <p:nvPr/>
            </p:nvSpPr>
            <p:spPr bwMode="auto">
              <a:xfrm>
                <a:off x="576" y="3552"/>
                <a:ext cx="0" cy="86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39976" name="Line 1064"/>
              <p:cNvSpPr>
                <a:spLocks noChangeShapeType="1"/>
              </p:cNvSpPr>
              <p:nvPr/>
            </p:nvSpPr>
            <p:spPr bwMode="auto">
              <a:xfrm>
                <a:off x="336" y="3552"/>
                <a:ext cx="0" cy="86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39977" name="Line 1065"/>
              <p:cNvSpPr>
                <a:spLocks noChangeShapeType="1"/>
              </p:cNvSpPr>
              <p:nvPr/>
            </p:nvSpPr>
            <p:spPr bwMode="auto">
              <a:xfrm>
                <a:off x="96" y="3552"/>
                <a:ext cx="0" cy="86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39978" name="Line 1066"/>
              <p:cNvSpPr>
                <a:spLocks noChangeShapeType="1"/>
              </p:cNvSpPr>
              <p:nvPr/>
            </p:nvSpPr>
            <p:spPr bwMode="auto">
              <a:xfrm>
                <a:off x="96" y="672"/>
                <a:ext cx="0" cy="288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39980" name="Line 1068"/>
              <p:cNvSpPr>
                <a:spLocks noChangeShapeType="1"/>
              </p:cNvSpPr>
              <p:nvPr/>
            </p:nvSpPr>
            <p:spPr bwMode="auto">
              <a:xfrm>
                <a:off x="96" y="1152"/>
                <a:ext cx="4800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39981" name="Line 1069"/>
              <p:cNvSpPr>
                <a:spLocks noChangeShapeType="1"/>
              </p:cNvSpPr>
              <p:nvPr/>
            </p:nvSpPr>
            <p:spPr bwMode="auto">
              <a:xfrm>
                <a:off x="96" y="3072"/>
                <a:ext cx="4800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39982" name="Line 1070"/>
              <p:cNvSpPr>
                <a:spLocks noChangeShapeType="1"/>
              </p:cNvSpPr>
              <p:nvPr/>
            </p:nvSpPr>
            <p:spPr bwMode="auto">
              <a:xfrm>
                <a:off x="96" y="2592"/>
                <a:ext cx="4800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39983" name="Line 1071"/>
              <p:cNvSpPr>
                <a:spLocks noChangeShapeType="1"/>
              </p:cNvSpPr>
              <p:nvPr/>
            </p:nvSpPr>
            <p:spPr bwMode="auto">
              <a:xfrm>
                <a:off x="96" y="2112"/>
                <a:ext cx="4800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39984" name="Line 1072"/>
              <p:cNvSpPr>
                <a:spLocks noChangeShapeType="1"/>
              </p:cNvSpPr>
              <p:nvPr/>
            </p:nvSpPr>
            <p:spPr bwMode="auto">
              <a:xfrm>
                <a:off x="96" y="1632"/>
                <a:ext cx="4800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39985" name="Line 1073"/>
              <p:cNvSpPr>
                <a:spLocks noChangeShapeType="1"/>
              </p:cNvSpPr>
              <p:nvPr/>
            </p:nvSpPr>
            <p:spPr bwMode="auto">
              <a:xfrm>
                <a:off x="96" y="672"/>
                <a:ext cx="4800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lIns="0" tIns="0" rIns="0" bIns="0"/>
              <a:lstStyle/>
              <a:p>
                <a:endParaRPr lang="en-US"/>
              </a:p>
            </p:txBody>
          </p:sp>
        </p:grpSp>
      </p:grpSp>
      <p:sp>
        <p:nvSpPr>
          <p:cNvPr id="39994" name="Oval 1082"/>
          <p:cNvSpPr>
            <a:spLocks noChangeArrowheads="1"/>
          </p:cNvSpPr>
          <p:nvPr/>
        </p:nvSpPr>
        <p:spPr bwMode="auto">
          <a:xfrm>
            <a:off x="7696200" y="746125"/>
            <a:ext cx="152400" cy="152400"/>
          </a:xfrm>
          <a:prstGeom prst="ellipse">
            <a:avLst/>
          </a:prstGeom>
          <a:solidFill>
            <a:srgbClr val="006600"/>
          </a:solidFill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0" tIns="0" rIns="0" bIns="0" anchor="ctr"/>
          <a:lstStyle/>
          <a:p>
            <a:endParaRPr lang="en-US"/>
          </a:p>
        </p:txBody>
      </p:sp>
      <p:sp>
        <p:nvSpPr>
          <p:cNvPr id="39996" name="Line 1084"/>
          <p:cNvSpPr>
            <a:spLocks noChangeShapeType="1"/>
          </p:cNvSpPr>
          <p:nvPr/>
        </p:nvSpPr>
        <p:spPr bwMode="auto">
          <a:xfrm flipV="1">
            <a:off x="660400" y="819150"/>
            <a:ext cx="7121525" cy="4818063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39999" name="Oval 1087"/>
          <p:cNvSpPr>
            <a:spLocks noChangeArrowheads="1"/>
          </p:cNvSpPr>
          <p:nvPr/>
        </p:nvSpPr>
        <p:spPr bwMode="auto">
          <a:xfrm>
            <a:off x="6210300" y="1752600"/>
            <a:ext cx="152400" cy="152400"/>
          </a:xfrm>
          <a:prstGeom prst="ellipse">
            <a:avLst/>
          </a:prstGeom>
          <a:solidFill>
            <a:srgbClr val="006600"/>
          </a:solidFill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0" tIns="0" rIns="0" bIns="0" anchor="ctr"/>
          <a:lstStyle/>
          <a:p>
            <a:endParaRPr lang="en-US"/>
          </a:p>
        </p:txBody>
      </p:sp>
      <p:sp>
        <p:nvSpPr>
          <p:cNvPr id="40002" name="Oval 1090"/>
          <p:cNvSpPr>
            <a:spLocks noChangeArrowheads="1"/>
          </p:cNvSpPr>
          <p:nvPr/>
        </p:nvSpPr>
        <p:spPr bwMode="auto">
          <a:xfrm>
            <a:off x="5791200" y="2035175"/>
            <a:ext cx="152400" cy="152400"/>
          </a:xfrm>
          <a:prstGeom prst="ellipse">
            <a:avLst/>
          </a:prstGeom>
          <a:solidFill>
            <a:srgbClr val="006600"/>
          </a:solidFill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0" tIns="0" rIns="0" bIns="0" anchor="ctr"/>
          <a:lstStyle/>
          <a:p>
            <a:endParaRPr lang="en-US"/>
          </a:p>
        </p:txBody>
      </p:sp>
      <p:sp>
        <p:nvSpPr>
          <p:cNvPr id="40004" name="Line 1092"/>
          <p:cNvSpPr>
            <a:spLocks noChangeShapeType="1"/>
          </p:cNvSpPr>
          <p:nvPr/>
        </p:nvSpPr>
        <p:spPr bwMode="auto">
          <a:xfrm>
            <a:off x="663575" y="5638800"/>
            <a:ext cx="0" cy="32067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triangle" w="med" len="med"/>
            <a:tailEnd/>
          </a:ln>
          <a:effectLst/>
        </p:spPr>
        <p:txBody>
          <a:bodyPr lIns="0" tIns="0" rIns="0" bIns="0"/>
          <a:lstStyle/>
          <a:p>
            <a:endParaRPr lang="en-US"/>
          </a:p>
        </p:txBody>
      </p:sp>
      <p:grpSp>
        <p:nvGrpSpPr>
          <p:cNvPr id="40026" name="Group 1114"/>
          <p:cNvGrpSpPr>
            <a:grpSpLocks/>
          </p:cNvGrpSpPr>
          <p:nvPr/>
        </p:nvGrpSpPr>
        <p:grpSpPr bwMode="auto">
          <a:xfrm>
            <a:off x="7848600" y="838200"/>
            <a:ext cx="1143000" cy="4267200"/>
            <a:chOff x="4944" y="528"/>
            <a:chExt cx="720" cy="2688"/>
          </a:xfrm>
        </p:grpSpPr>
        <p:sp>
          <p:nvSpPr>
            <p:cNvPr id="39986" name="Rectangle 1074"/>
            <p:cNvSpPr>
              <a:spLocks noChangeArrowheads="1"/>
            </p:cNvSpPr>
            <p:nvPr/>
          </p:nvSpPr>
          <p:spPr bwMode="auto">
            <a:xfrm>
              <a:off x="5044" y="2924"/>
              <a:ext cx="284" cy="2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0" rIns="0" bIns="0">
              <a:spAutoFit/>
            </a:bodyPr>
            <a:lstStyle/>
            <a:p>
              <a:r>
                <a:rPr lang="en-US"/>
                <a:t> 5 </a:t>
              </a:r>
            </a:p>
          </p:txBody>
        </p:sp>
        <p:sp>
          <p:nvSpPr>
            <p:cNvPr id="39987" name="Rectangle 1075"/>
            <p:cNvSpPr>
              <a:spLocks noChangeArrowheads="1"/>
            </p:cNvSpPr>
            <p:nvPr/>
          </p:nvSpPr>
          <p:spPr bwMode="auto">
            <a:xfrm>
              <a:off x="4950" y="2448"/>
              <a:ext cx="426" cy="2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0" rIns="0" bIns="0">
              <a:spAutoFit/>
            </a:bodyPr>
            <a:lstStyle/>
            <a:p>
              <a:r>
                <a:rPr lang="en-US"/>
                <a:t> 10 </a:t>
              </a:r>
            </a:p>
          </p:txBody>
        </p:sp>
        <p:sp>
          <p:nvSpPr>
            <p:cNvPr id="39988" name="Rectangle 1076"/>
            <p:cNvSpPr>
              <a:spLocks noChangeArrowheads="1"/>
            </p:cNvSpPr>
            <p:nvPr/>
          </p:nvSpPr>
          <p:spPr bwMode="auto">
            <a:xfrm>
              <a:off x="4944" y="1968"/>
              <a:ext cx="426" cy="2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0" rIns="0" bIns="0">
              <a:spAutoFit/>
            </a:bodyPr>
            <a:lstStyle/>
            <a:p>
              <a:r>
                <a:rPr lang="en-US"/>
                <a:t> 15 </a:t>
              </a:r>
            </a:p>
          </p:txBody>
        </p:sp>
        <p:sp>
          <p:nvSpPr>
            <p:cNvPr id="39989" name="Rectangle 1077"/>
            <p:cNvSpPr>
              <a:spLocks noChangeArrowheads="1"/>
            </p:cNvSpPr>
            <p:nvPr/>
          </p:nvSpPr>
          <p:spPr bwMode="auto">
            <a:xfrm>
              <a:off x="4944" y="1488"/>
              <a:ext cx="426" cy="2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0" rIns="0" bIns="0">
              <a:spAutoFit/>
            </a:bodyPr>
            <a:lstStyle/>
            <a:p>
              <a:r>
                <a:rPr lang="en-US"/>
                <a:t> 20 </a:t>
              </a:r>
            </a:p>
          </p:txBody>
        </p:sp>
        <p:sp>
          <p:nvSpPr>
            <p:cNvPr id="39990" name="Rectangle 1078"/>
            <p:cNvSpPr>
              <a:spLocks noChangeArrowheads="1"/>
            </p:cNvSpPr>
            <p:nvPr/>
          </p:nvSpPr>
          <p:spPr bwMode="auto">
            <a:xfrm>
              <a:off x="4944" y="1008"/>
              <a:ext cx="426" cy="2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0" rIns="0" bIns="0">
              <a:spAutoFit/>
            </a:bodyPr>
            <a:lstStyle/>
            <a:p>
              <a:r>
                <a:rPr lang="en-US"/>
                <a:t> 25 </a:t>
              </a:r>
            </a:p>
          </p:txBody>
        </p:sp>
        <p:sp>
          <p:nvSpPr>
            <p:cNvPr id="39991" name="Rectangle 1079"/>
            <p:cNvSpPr>
              <a:spLocks noChangeArrowheads="1"/>
            </p:cNvSpPr>
            <p:nvPr/>
          </p:nvSpPr>
          <p:spPr bwMode="auto">
            <a:xfrm>
              <a:off x="4944" y="528"/>
              <a:ext cx="426" cy="2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0" rIns="0" bIns="0">
              <a:spAutoFit/>
            </a:bodyPr>
            <a:lstStyle/>
            <a:p>
              <a:r>
                <a:rPr lang="en-US"/>
                <a:t> 30 </a:t>
              </a:r>
            </a:p>
          </p:txBody>
        </p:sp>
        <p:sp>
          <p:nvSpPr>
            <p:cNvPr id="40011" name="Rectangle 1099"/>
            <p:cNvSpPr>
              <a:spLocks noChangeArrowheads="1"/>
            </p:cNvSpPr>
            <p:nvPr/>
          </p:nvSpPr>
          <p:spPr bwMode="auto">
            <a:xfrm rot="-5400000">
              <a:off x="4751" y="1823"/>
              <a:ext cx="1534" cy="2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0" rIns="0" bIns="0">
              <a:spAutoFit/>
            </a:bodyPr>
            <a:lstStyle/>
            <a:p>
              <a:r>
                <a:rPr lang="en-US"/>
                <a:t> Volume (mL)</a:t>
              </a:r>
            </a:p>
          </p:txBody>
        </p:sp>
      </p:grpSp>
      <p:grpSp>
        <p:nvGrpSpPr>
          <p:cNvPr id="40027" name="Group 1115"/>
          <p:cNvGrpSpPr>
            <a:grpSpLocks/>
          </p:cNvGrpSpPr>
          <p:nvPr/>
        </p:nvGrpSpPr>
        <p:grpSpPr bwMode="auto">
          <a:xfrm>
            <a:off x="2971800" y="5784850"/>
            <a:ext cx="5245100" cy="920750"/>
            <a:chOff x="1872" y="3644"/>
            <a:chExt cx="3304" cy="580"/>
          </a:xfrm>
        </p:grpSpPr>
        <p:sp>
          <p:nvSpPr>
            <p:cNvPr id="40012" name="Rectangle 1100"/>
            <p:cNvSpPr>
              <a:spLocks noChangeArrowheads="1"/>
            </p:cNvSpPr>
            <p:nvPr/>
          </p:nvSpPr>
          <p:spPr bwMode="auto">
            <a:xfrm>
              <a:off x="1872" y="3932"/>
              <a:ext cx="2061" cy="2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0" rIns="0" bIns="0">
              <a:spAutoFit/>
            </a:bodyPr>
            <a:lstStyle/>
            <a:p>
              <a:r>
                <a:rPr lang="en-US"/>
                <a:t> Temperature (</a:t>
              </a:r>
              <a:r>
                <a:rPr lang="en-US">
                  <a:sym typeface="Symbol" pitchFamily="18" charset="2"/>
                </a:rPr>
                <a:t></a:t>
              </a:r>
              <a:r>
                <a:rPr lang="en-US"/>
                <a:t>C)</a:t>
              </a:r>
            </a:p>
          </p:txBody>
        </p:sp>
        <p:sp>
          <p:nvSpPr>
            <p:cNvPr id="40013" name="Rectangle 1101"/>
            <p:cNvSpPr>
              <a:spLocks noChangeArrowheads="1"/>
            </p:cNvSpPr>
            <p:nvPr/>
          </p:nvSpPr>
          <p:spPr bwMode="auto">
            <a:xfrm>
              <a:off x="3578" y="3644"/>
              <a:ext cx="213" cy="2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0" rIns="0" bIns="0">
              <a:spAutoFit/>
            </a:bodyPr>
            <a:lstStyle/>
            <a:p>
              <a:r>
                <a:rPr lang="en-US"/>
                <a:t> 0</a:t>
              </a:r>
            </a:p>
          </p:txBody>
        </p:sp>
        <p:sp>
          <p:nvSpPr>
            <p:cNvPr id="40014" name="Rectangle 1102"/>
            <p:cNvSpPr>
              <a:spLocks noChangeArrowheads="1"/>
            </p:cNvSpPr>
            <p:nvPr/>
          </p:nvSpPr>
          <p:spPr bwMode="auto">
            <a:xfrm>
              <a:off x="4608" y="3644"/>
              <a:ext cx="568" cy="2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0" rIns="0" bIns="0">
              <a:spAutoFit/>
            </a:bodyPr>
            <a:lstStyle/>
            <a:p>
              <a:r>
                <a:rPr lang="en-US"/>
                <a:t> 100 </a:t>
              </a:r>
            </a:p>
          </p:txBody>
        </p:sp>
      </p:grpSp>
      <p:sp>
        <p:nvSpPr>
          <p:cNvPr id="40015" name="Rectangle 1103"/>
          <p:cNvSpPr>
            <a:spLocks noChangeArrowheads="1"/>
          </p:cNvSpPr>
          <p:nvPr/>
        </p:nvSpPr>
        <p:spPr bwMode="auto">
          <a:xfrm>
            <a:off x="304800" y="5943600"/>
            <a:ext cx="1320800" cy="4730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tIns="0" bIns="0">
            <a:spAutoFit/>
          </a:bodyPr>
          <a:lstStyle/>
          <a:p>
            <a:r>
              <a:rPr lang="en-US"/>
              <a:t>– 273 </a:t>
            </a:r>
          </a:p>
        </p:txBody>
      </p:sp>
      <p:sp>
        <p:nvSpPr>
          <p:cNvPr id="40016" name="Line 1104"/>
          <p:cNvSpPr>
            <a:spLocks noChangeShapeType="1"/>
          </p:cNvSpPr>
          <p:nvPr/>
        </p:nvSpPr>
        <p:spPr bwMode="auto">
          <a:xfrm flipV="1">
            <a:off x="660400" y="2819400"/>
            <a:ext cx="7112000" cy="28194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40017" name="Line 1105"/>
          <p:cNvSpPr>
            <a:spLocks noChangeShapeType="1"/>
          </p:cNvSpPr>
          <p:nvPr/>
        </p:nvSpPr>
        <p:spPr bwMode="auto">
          <a:xfrm flipV="1">
            <a:off x="660400" y="4724400"/>
            <a:ext cx="7112000" cy="9144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lIns="0" tIns="0" rIns="0" bIns="0"/>
          <a:lstStyle/>
          <a:p>
            <a:endParaRPr lang="en-US"/>
          </a:p>
        </p:txBody>
      </p:sp>
      <p:grpSp>
        <p:nvGrpSpPr>
          <p:cNvPr id="40029" name="Group 1117"/>
          <p:cNvGrpSpPr>
            <a:grpSpLocks/>
          </p:cNvGrpSpPr>
          <p:nvPr/>
        </p:nvGrpSpPr>
        <p:grpSpPr bwMode="auto">
          <a:xfrm>
            <a:off x="5867400" y="1066800"/>
            <a:ext cx="1905000" cy="4708525"/>
            <a:chOff x="3696" y="672"/>
            <a:chExt cx="1200" cy="2966"/>
          </a:xfrm>
        </p:grpSpPr>
        <p:grpSp>
          <p:nvGrpSpPr>
            <p:cNvPr id="40025" name="Group 1113"/>
            <p:cNvGrpSpPr>
              <a:grpSpLocks/>
            </p:cNvGrpSpPr>
            <p:nvPr/>
          </p:nvGrpSpPr>
          <p:grpSpPr bwMode="auto">
            <a:xfrm>
              <a:off x="3696" y="672"/>
              <a:ext cx="1200" cy="2966"/>
              <a:chOff x="3696" y="672"/>
              <a:chExt cx="1200" cy="2966"/>
            </a:xfrm>
          </p:grpSpPr>
          <p:sp>
            <p:nvSpPr>
              <p:cNvPr id="39941" name="Line 1029"/>
              <p:cNvSpPr>
                <a:spLocks noChangeShapeType="1"/>
              </p:cNvSpPr>
              <p:nvPr/>
            </p:nvSpPr>
            <p:spPr bwMode="auto">
              <a:xfrm>
                <a:off x="3696" y="672"/>
                <a:ext cx="0" cy="288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39942" name="Line 1030"/>
              <p:cNvSpPr>
                <a:spLocks noChangeShapeType="1"/>
              </p:cNvSpPr>
              <p:nvPr/>
            </p:nvSpPr>
            <p:spPr bwMode="auto">
              <a:xfrm>
                <a:off x="3696" y="3552"/>
                <a:ext cx="1200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39946" name="Line 1034"/>
              <p:cNvSpPr>
                <a:spLocks noChangeShapeType="1"/>
              </p:cNvSpPr>
              <p:nvPr/>
            </p:nvSpPr>
            <p:spPr bwMode="auto">
              <a:xfrm>
                <a:off x="3696" y="3552"/>
                <a:ext cx="0" cy="86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39949" name="Line 1037"/>
              <p:cNvSpPr>
                <a:spLocks noChangeShapeType="1"/>
              </p:cNvSpPr>
              <p:nvPr/>
            </p:nvSpPr>
            <p:spPr bwMode="auto">
              <a:xfrm>
                <a:off x="3936" y="3552"/>
                <a:ext cx="0" cy="86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39951" name="Line 1039"/>
              <p:cNvSpPr>
                <a:spLocks noChangeShapeType="1"/>
              </p:cNvSpPr>
              <p:nvPr/>
            </p:nvSpPr>
            <p:spPr bwMode="auto">
              <a:xfrm>
                <a:off x="4176" y="3552"/>
                <a:ext cx="0" cy="86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39953" name="Line 1041"/>
              <p:cNvSpPr>
                <a:spLocks noChangeShapeType="1"/>
              </p:cNvSpPr>
              <p:nvPr/>
            </p:nvSpPr>
            <p:spPr bwMode="auto">
              <a:xfrm>
                <a:off x="4416" y="3552"/>
                <a:ext cx="0" cy="86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39956" name="Line 1044"/>
              <p:cNvSpPr>
                <a:spLocks noChangeShapeType="1"/>
              </p:cNvSpPr>
              <p:nvPr/>
            </p:nvSpPr>
            <p:spPr bwMode="auto">
              <a:xfrm>
                <a:off x="4656" y="3552"/>
                <a:ext cx="0" cy="86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39958" name="Line 1046"/>
              <p:cNvSpPr>
                <a:spLocks noChangeShapeType="1"/>
              </p:cNvSpPr>
              <p:nvPr/>
            </p:nvSpPr>
            <p:spPr bwMode="auto">
              <a:xfrm>
                <a:off x="4896" y="3552"/>
                <a:ext cx="0" cy="86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40006" name="Line 1094"/>
              <p:cNvSpPr>
                <a:spLocks noChangeShapeType="1"/>
              </p:cNvSpPr>
              <p:nvPr/>
            </p:nvSpPr>
            <p:spPr bwMode="auto">
              <a:xfrm>
                <a:off x="3936" y="672"/>
                <a:ext cx="0" cy="288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40007" name="Line 1095"/>
              <p:cNvSpPr>
                <a:spLocks noChangeShapeType="1"/>
              </p:cNvSpPr>
              <p:nvPr/>
            </p:nvSpPr>
            <p:spPr bwMode="auto">
              <a:xfrm>
                <a:off x="4176" y="672"/>
                <a:ext cx="0" cy="288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40008" name="Line 1096"/>
              <p:cNvSpPr>
                <a:spLocks noChangeShapeType="1"/>
              </p:cNvSpPr>
              <p:nvPr/>
            </p:nvSpPr>
            <p:spPr bwMode="auto">
              <a:xfrm>
                <a:off x="4416" y="672"/>
                <a:ext cx="0" cy="288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40009" name="Line 1097"/>
              <p:cNvSpPr>
                <a:spLocks noChangeShapeType="1"/>
              </p:cNvSpPr>
              <p:nvPr/>
            </p:nvSpPr>
            <p:spPr bwMode="auto">
              <a:xfrm>
                <a:off x="4656" y="672"/>
                <a:ext cx="0" cy="288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40010" name="Line 1098"/>
              <p:cNvSpPr>
                <a:spLocks noChangeShapeType="1"/>
              </p:cNvSpPr>
              <p:nvPr/>
            </p:nvSpPr>
            <p:spPr bwMode="auto">
              <a:xfrm>
                <a:off x="4896" y="672"/>
                <a:ext cx="0" cy="288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40019" name="Line 1107"/>
              <p:cNvSpPr>
                <a:spLocks noChangeShapeType="1"/>
              </p:cNvSpPr>
              <p:nvPr/>
            </p:nvSpPr>
            <p:spPr bwMode="auto">
              <a:xfrm>
                <a:off x="3696" y="3072"/>
                <a:ext cx="1200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40020" name="Line 1108"/>
              <p:cNvSpPr>
                <a:spLocks noChangeShapeType="1"/>
              </p:cNvSpPr>
              <p:nvPr/>
            </p:nvSpPr>
            <p:spPr bwMode="auto">
              <a:xfrm>
                <a:off x="3696" y="2592"/>
                <a:ext cx="1200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40021" name="Line 1109"/>
              <p:cNvSpPr>
                <a:spLocks noChangeShapeType="1"/>
              </p:cNvSpPr>
              <p:nvPr/>
            </p:nvSpPr>
            <p:spPr bwMode="auto">
              <a:xfrm>
                <a:off x="3696" y="2112"/>
                <a:ext cx="1200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40022" name="Line 1110"/>
              <p:cNvSpPr>
                <a:spLocks noChangeShapeType="1"/>
              </p:cNvSpPr>
              <p:nvPr/>
            </p:nvSpPr>
            <p:spPr bwMode="auto">
              <a:xfrm>
                <a:off x="3696" y="1632"/>
                <a:ext cx="1200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40023" name="Line 1111"/>
              <p:cNvSpPr>
                <a:spLocks noChangeShapeType="1"/>
              </p:cNvSpPr>
              <p:nvPr/>
            </p:nvSpPr>
            <p:spPr bwMode="auto">
              <a:xfrm>
                <a:off x="3696" y="1152"/>
                <a:ext cx="1200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lIns="0" tIns="0" rIns="0" bIns="0"/>
              <a:lstStyle/>
              <a:p>
                <a:endParaRPr lang="en-US"/>
              </a:p>
            </p:txBody>
          </p:sp>
        </p:grpSp>
        <p:sp>
          <p:nvSpPr>
            <p:cNvPr id="40024" name="Line 1112"/>
            <p:cNvSpPr>
              <a:spLocks noChangeShapeType="1"/>
            </p:cNvSpPr>
            <p:nvPr/>
          </p:nvSpPr>
          <p:spPr bwMode="auto">
            <a:xfrm>
              <a:off x="3696" y="672"/>
              <a:ext cx="120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lIns="0" tIns="0" rIns="0" bIns="0"/>
            <a:lstStyle/>
            <a:p>
              <a:endParaRPr lang="en-US"/>
            </a:p>
          </p:txBody>
        </p:sp>
      </p:grpSp>
      <p:sp>
        <p:nvSpPr>
          <p:cNvPr id="40031" name="Rectangle 1119"/>
          <p:cNvSpPr>
            <a:spLocks noChangeArrowheads="1"/>
          </p:cNvSpPr>
          <p:nvPr/>
        </p:nvSpPr>
        <p:spPr bwMode="auto">
          <a:xfrm>
            <a:off x="9677400" y="4554538"/>
            <a:ext cx="2284413" cy="89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r>
              <a:rPr lang="en-US" sz="2000">
                <a:solidFill>
                  <a:schemeClr val="tx2"/>
                </a:solidFill>
              </a:rPr>
              <a:t>25 mL at 22C</a:t>
            </a:r>
          </a:p>
          <a:p>
            <a:r>
              <a:rPr lang="en-US" sz="2000">
                <a:solidFill>
                  <a:schemeClr val="tx2"/>
                </a:solidFill>
              </a:rPr>
              <a:t>31.6 mL, 23.1 mL</a:t>
            </a:r>
          </a:p>
          <a:p>
            <a:r>
              <a:rPr lang="en-US" sz="2000">
                <a:solidFill>
                  <a:schemeClr val="tx2"/>
                </a:solidFill>
              </a:rPr>
              <a:t>Y=0.0847x + 23.137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994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9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gunshot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0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gunshot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9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gunshot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0" dur="500"/>
                                        <p:tgtEl>
                                          <p:spTgt spid="3999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las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0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5" dur="500"/>
                                        <p:tgtEl>
                                          <p:spTgt spid="4001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las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0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0" dur="500"/>
                                        <p:tgtEl>
                                          <p:spTgt spid="4001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las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0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drumroll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0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7" name="clap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94" grpId="0" animBg="1"/>
      <p:bldP spid="39996" grpId="0" animBg="1"/>
      <p:bldP spid="39999" grpId="0" animBg="1"/>
      <p:bldP spid="40002" grpId="0" animBg="1"/>
      <p:bldP spid="40004" grpId="0" animBg="1"/>
      <p:bldP spid="40015" grpId="0" animBg="1" autoUpdateAnimBg="0"/>
      <p:bldP spid="40016" grpId="0" animBg="1"/>
      <p:bldP spid="4001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6200" y="533400"/>
            <a:ext cx="9067800" cy="6324600"/>
          </a:xfrm>
        </p:spPr>
        <p:txBody>
          <a:bodyPr/>
          <a:lstStyle/>
          <a:p>
            <a:pPr marL="338138" indent="-338138">
              <a:lnSpc>
                <a:spcPct val="95000"/>
              </a:lnSpc>
              <a:spcBef>
                <a:spcPct val="5000"/>
              </a:spcBef>
            </a:pPr>
            <a:r>
              <a:rPr lang="en-US">
                <a:latin typeface="Arial" charset="0"/>
                <a:cs typeface="Times New Roman" pitchFamily="18" charset="0"/>
              </a:rPr>
              <a:t>If a volume vs. temperature graph is plotted for gases, most lines can be interpolated so that when volume is 0 the temperature is -273 </a:t>
            </a:r>
            <a:r>
              <a:rPr lang="en-US">
                <a:latin typeface="Arial" charset="0"/>
                <a:cs typeface="Times New Roman" pitchFamily="18" charset="0"/>
                <a:sym typeface="Symbol" pitchFamily="18" charset="2"/>
              </a:rPr>
              <a:t></a:t>
            </a:r>
            <a:r>
              <a:rPr lang="en-US">
                <a:latin typeface="Arial" charset="0"/>
                <a:cs typeface="Times New Roman" pitchFamily="18" charset="0"/>
              </a:rPr>
              <a:t>C.</a:t>
            </a:r>
          </a:p>
          <a:p>
            <a:pPr marL="338138" indent="-338138">
              <a:lnSpc>
                <a:spcPct val="95000"/>
              </a:lnSpc>
              <a:spcBef>
                <a:spcPct val="5000"/>
              </a:spcBef>
            </a:pPr>
            <a:r>
              <a:rPr lang="en-US">
                <a:latin typeface="Arial" charset="0"/>
                <a:cs typeface="Times New Roman" pitchFamily="18" charset="0"/>
              </a:rPr>
              <a:t>Naturally, gases don’t really reach a 0 volume, but the spaces between molecules approach 0.</a:t>
            </a:r>
          </a:p>
          <a:p>
            <a:pPr marL="338138" indent="-338138">
              <a:lnSpc>
                <a:spcPct val="95000"/>
              </a:lnSpc>
              <a:spcBef>
                <a:spcPct val="5000"/>
              </a:spcBef>
            </a:pPr>
            <a:r>
              <a:rPr lang="en-US">
                <a:latin typeface="Arial" charset="0"/>
                <a:cs typeface="Times New Roman" pitchFamily="18" charset="0"/>
              </a:rPr>
              <a:t>At this point all molecular movement stops.</a:t>
            </a:r>
          </a:p>
          <a:p>
            <a:pPr marL="338138" indent="-338138">
              <a:lnSpc>
                <a:spcPct val="95000"/>
              </a:lnSpc>
              <a:spcBef>
                <a:spcPct val="5000"/>
              </a:spcBef>
            </a:pPr>
            <a:r>
              <a:rPr lang="en-US">
                <a:latin typeface="Arial" charset="0"/>
                <a:cs typeface="Times New Roman" pitchFamily="18" charset="0"/>
              </a:rPr>
              <a:t>–273</a:t>
            </a:r>
            <a:r>
              <a:rPr lang="en-US">
                <a:latin typeface="Arial" charset="0"/>
                <a:cs typeface="Times New Roman" pitchFamily="18" charset="0"/>
                <a:sym typeface="Symbol" pitchFamily="18" charset="2"/>
              </a:rPr>
              <a:t></a:t>
            </a:r>
            <a:r>
              <a:rPr lang="en-US">
                <a:latin typeface="Arial" charset="0"/>
                <a:cs typeface="Times New Roman" pitchFamily="18" charset="0"/>
              </a:rPr>
              <a:t>C is known as “absolute zero” (no E</a:t>
            </a:r>
            <a:r>
              <a:rPr lang="en-US" baseline="-25000">
                <a:latin typeface="Arial" charset="0"/>
                <a:cs typeface="Times New Roman" pitchFamily="18" charset="0"/>
              </a:rPr>
              <a:t>K</a:t>
            </a:r>
            <a:r>
              <a:rPr lang="en-US">
                <a:latin typeface="Arial" charset="0"/>
                <a:cs typeface="Times New Roman" pitchFamily="18" charset="0"/>
              </a:rPr>
              <a:t>)</a:t>
            </a:r>
          </a:p>
          <a:p>
            <a:pPr marL="338138" indent="-338138">
              <a:lnSpc>
                <a:spcPct val="95000"/>
              </a:lnSpc>
              <a:spcBef>
                <a:spcPct val="5000"/>
              </a:spcBef>
            </a:pPr>
            <a:r>
              <a:rPr lang="en-US">
                <a:latin typeface="Arial" charset="0"/>
                <a:cs typeface="Times New Roman" pitchFamily="18" charset="0"/>
              </a:rPr>
              <a:t>Lord Kelvin suggested that a reasonable temp-erature scale should start at a true zero value.</a:t>
            </a:r>
          </a:p>
          <a:p>
            <a:pPr marL="338138" indent="-338138">
              <a:lnSpc>
                <a:spcPct val="95000"/>
              </a:lnSpc>
              <a:spcBef>
                <a:spcPct val="5000"/>
              </a:spcBef>
            </a:pPr>
            <a:r>
              <a:rPr lang="en-US">
                <a:latin typeface="Arial" charset="0"/>
                <a:cs typeface="Times New Roman" pitchFamily="18" charset="0"/>
              </a:rPr>
              <a:t>He kept the convenient units of </a:t>
            </a:r>
            <a:r>
              <a:rPr lang="en-US">
                <a:latin typeface="Arial" charset="0"/>
                <a:cs typeface="Times New Roman" pitchFamily="18" charset="0"/>
                <a:sym typeface="Symbol" pitchFamily="18" charset="2"/>
              </a:rPr>
              <a:t></a:t>
            </a:r>
            <a:r>
              <a:rPr lang="en-US">
                <a:latin typeface="Arial" charset="0"/>
                <a:cs typeface="Times New Roman" pitchFamily="18" charset="0"/>
              </a:rPr>
              <a:t>C, but started at absolute zero.  Thus, K = </a:t>
            </a:r>
            <a:r>
              <a:rPr lang="en-US">
                <a:latin typeface="Arial" charset="0"/>
                <a:cs typeface="Times New Roman" pitchFamily="18" charset="0"/>
                <a:sym typeface="Symbol" pitchFamily="18" charset="2"/>
              </a:rPr>
              <a:t></a:t>
            </a:r>
            <a:r>
              <a:rPr lang="en-US">
                <a:latin typeface="Arial" charset="0"/>
                <a:cs typeface="Times New Roman" pitchFamily="18" charset="0"/>
              </a:rPr>
              <a:t>C + 273.</a:t>
            </a:r>
          </a:p>
          <a:p>
            <a:pPr marL="338138" indent="-338138">
              <a:lnSpc>
                <a:spcPct val="95000"/>
              </a:lnSpc>
              <a:spcBef>
                <a:spcPct val="5000"/>
              </a:spcBef>
              <a:buFontTx/>
              <a:buNone/>
            </a:pPr>
            <a:r>
              <a:rPr lang="en-US">
                <a:latin typeface="Arial" charset="0"/>
                <a:cs typeface="Times New Roman" pitchFamily="18" charset="0"/>
              </a:rPr>
              <a:t>	62</a:t>
            </a:r>
            <a:r>
              <a:rPr lang="en-US">
                <a:latin typeface="Arial" charset="0"/>
                <a:cs typeface="Times New Roman" pitchFamily="18" charset="0"/>
                <a:sym typeface="Symbol" pitchFamily="18" charset="2"/>
              </a:rPr>
              <a:t></a:t>
            </a:r>
            <a:r>
              <a:rPr lang="en-US">
                <a:latin typeface="Arial" charset="0"/>
                <a:cs typeface="Times New Roman" pitchFamily="18" charset="0"/>
              </a:rPr>
              <a:t>C = </a:t>
            </a:r>
            <a:r>
              <a:rPr lang="en-US" u="sng">
                <a:latin typeface="Arial" charset="0"/>
                <a:cs typeface="Times New Roman" pitchFamily="18" charset="0"/>
              </a:rPr>
              <a:t> ? </a:t>
            </a:r>
            <a:r>
              <a:rPr lang="en-US">
                <a:latin typeface="Arial" charset="0"/>
                <a:cs typeface="Times New Roman" pitchFamily="18" charset="0"/>
              </a:rPr>
              <a:t> K:  K=</a:t>
            </a:r>
            <a:r>
              <a:rPr lang="en-US">
                <a:latin typeface="Arial" charset="0"/>
                <a:cs typeface="Times New Roman" pitchFamily="18" charset="0"/>
                <a:sym typeface="Symbol" pitchFamily="18" charset="2"/>
              </a:rPr>
              <a:t></a:t>
            </a:r>
            <a:r>
              <a:rPr lang="en-US">
                <a:latin typeface="Arial" charset="0"/>
                <a:cs typeface="Times New Roman" pitchFamily="18" charset="0"/>
              </a:rPr>
              <a:t>C+273  = 62 + 273 = 335 K</a:t>
            </a:r>
          </a:p>
          <a:p>
            <a:pPr marL="338138" indent="-338138">
              <a:lnSpc>
                <a:spcPct val="95000"/>
              </a:lnSpc>
              <a:spcBef>
                <a:spcPct val="5000"/>
              </a:spcBef>
            </a:pPr>
            <a:r>
              <a:rPr lang="en-US">
                <a:latin typeface="Arial" charset="0"/>
                <a:cs typeface="Times New Roman" pitchFamily="18" charset="0"/>
              </a:rPr>
              <a:t>Notice that kelvin is represented as K not </a:t>
            </a:r>
            <a:r>
              <a:rPr lang="en-US">
                <a:latin typeface="Arial" charset="0"/>
                <a:cs typeface="Times New Roman" pitchFamily="18" charset="0"/>
                <a:sym typeface="Symbol" pitchFamily="18" charset="2"/>
              </a:rPr>
              <a:t></a:t>
            </a:r>
            <a:r>
              <a:rPr lang="en-US">
                <a:latin typeface="Arial" charset="0"/>
                <a:cs typeface="Times New Roman" pitchFamily="18" charset="0"/>
              </a:rPr>
              <a:t>K.</a:t>
            </a:r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609600"/>
          </a:xfrm>
          <a:noFill/>
          <a:ln/>
        </p:spPr>
        <p:txBody>
          <a:bodyPr/>
          <a:lstStyle/>
          <a:p>
            <a:r>
              <a:rPr lang="en-US" sz="3600" u="sng">
                <a:latin typeface="Arial" charset="0"/>
                <a:cs typeface="Times New Roman" pitchFamily="18" charset="0"/>
              </a:rPr>
              <a:t>The Kelvin Temperature Scale</a:t>
            </a:r>
            <a:endParaRPr lang="en-US" sz="3600">
              <a:latin typeface="Arial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09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096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096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4096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4096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4096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4096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4096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62" grpId="0" build="p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6200" y="609600"/>
            <a:ext cx="9067800" cy="5943600"/>
          </a:xfrm>
        </p:spPr>
        <p:txBody>
          <a:bodyPr/>
          <a:lstStyle/>
          <a:p>
            <a:pPr marL="338138" indent="-338138">
              <a:spcBef>
                <a:spcPct val="35000"/>
              </a:spcBef>
              <a:spcAft>
                <a:spcPct val="90000"/>
              </a:spcAft>
              <a:buFontTx/>
              <a:buNone/>
              <a:tabLst>
                <a:tab pos="1544638" algn="l"/>
                <a:tab pos="4678363" algn="l"/>
                <a:tab pos="6053138" algn="l"/>
              </a:tabLst>
            </a:pPr>
            <a:r>
              <a:rPr lang="en-US">
                <a:latin typeface="Arial" charset="0"/>
                <a:cs typeface="Times New Roman" pitchFamily="18" charset="0"/>
              </a:rPr>
              <a:t>What is the approximate temperature for absolute zero in degrees Celsius and kelvin?</a:t>
            </a:r>
          </a:p>
          <a:p>
            <a:pPr marL="338138" indent="-338138">
              <a:spcBef>
                <a:spcPct val="70000"/>
              </a:spcBef>
              <a:buFontTx/>
              <a:buNone/>
              <a:tabLst>
                <a:tab pos="1544638" algn="l"/>
                <a:tab pos="4678363" algn="l"/>
                <a:tab pos="6053138" algn="l"/>
              </a:tabLst>
            </a:pPr>
            <a:r>
              <a:rPr lang="en-US">
                <a:latin typeface="Arial" charset="0"/>
                <a:cs typeface="Times New Roman" pitchFamily="18" charset="0"/>
              </a:rPr>
              <a:t>Calculate the missing temperatures</a:t>
            </a:r>
          </a:p>
          <a:p>
            <a:pPr marL="338138" indent="-338138">
              <a:spcBef>
                <a:spcPct val="35000"/>
              </a:spcBef>
              <a:buFontTx/>
              <a:buNone/>
              <a:tabLst>
                <a:tab pos="1544638" algn="l"/>
                <a:tab pos="4678363" algn="l"/>
                <a:tab pos="6053138" algn="l"/>
              </a:tabLst>
            </a:pPr>
            <a:r>
              <a:rPr lang="en-US">
                <a:latin typeface="Arial" charset="0"/>
                <a:cs typeface="Times New Roman" pitchFamily="18" charset="0"/>
              </a:rPr>
              <a:t>	0</a:t>
            </a:r>
            <a:r>
              <a:rPr lang="en-US">
                <a:latin typeface="Arial" charset="0"/>
                <a:cs typeface="Times New Roman" pitchFamily="18" charset="0"/>
                <a:sym typeface="Symbol" pitchFamily="18" charset="2"/>
              </a:rPr>
              <a:t></a:t>
            </a:r>
            <a:r>
              <a:rPr lang="en-US">
                <a:latin typeface="Arial" charset="0"/>
                <a:cs typeface="Times New Roman" pitchFamily="18" charset="0"/>
              </a:rPr>
              <a:t>C 	= _______ K	100</a:t>
            </a:r>
            <a:r>
              <a:rPr lang="en-US">
                <a:latin typeface="Arial" charset="0"/>
                <a:cs typeface="Times New Roman" pitchFamily="18" charset="0"/>
                <a:sym typeface="Symbol" pitchFamily="18" charset="2"/>
              </a:rPr>
              <a:t></a:t>
            </a:r>
            <a:r>
              <a:rPr lang="en-US">
                <a:latin typeface="Arial" charset="0"/>
                <a:cs typeface="Times New Roman" pitchFamily="18" charset="0"/>
              </a:rPr>
              <a:t>C 	=  _______ K</a:t>
            </a:r>
          </a:p>
          <a:p>
            <a:pPr marL="338138" indent="-338138">
              <a:spcBef>
                <a:spcPct val="35000"/>
              </a:spcBef>
              <a:buFontTx/>
              <a:buNone/>
              <a:tabLst>
                <a:tab pos="1544638" algn="l"/>
                <a:tab pos="4678363" algn="l"/>
                <a:tab pos="6053138" algn="l"/>
              </a:tabLst>
            </a:pPr>
            <a:r>
              <a:rPr lang="en-US">
                <a:latin typeface="Arial" charset="0"/>
                <a:cs typeface="Times New Roman" pitchFamily="18" charset="0"/>
              </a:rPr>
              <a:t>	100 K = _______ </a:t>
            </a:r>
            <a:r>
              <a:rPr lang="en-US">
                <a:latin typeface="Arial" charset="0"/>
                <a:cs typeface="Times New Roman" pitchFamily="18" charset="0"/>
                <a:sym typeface="Symbol" pitchFamily="18" charset="2"/>
              </a:rPr>
              <a:t></a:t>
            </a:r>
            <a:r>
              <a:rPr lang="en-US">
                <a:latin typeface="Arial" charset="0"/>
                <a:cs typeface="Times New Roman" pitchFamily="18" charset="0"/>
              </a:rPr>
              <a:t>C 	 –</a:t>
            </a:r>
            <a:r>
              <a:rPr lang="en-US" sz="1400">
                <a:latin typeface="Arial" charset="0"/>
                <a:cs typeface="Times New Roman" pitchFamily="18" charset="0"/>
              </a:rPr>
              <a:t> </a:t>
            </a:r>
            <a:r>
              <a:rPr lang="en-US">
                <a:latin typeface="Arial" charset="0"/>
                <a:cs typeface="Times New Roman" pitchFamily="18" charset="0"/>
              </a:rPr>
              <a:t>30</a:t>
            </a:r>
            <a:r>
              <a:rPr lang="en-US">
                <a:latin typeface="Arial" charset="0"/>
                <a:cs typeface="Times New Roman" pitchFamily="18" charset="0"/>
                <a:sym typeface="Symbol" pitchFamily="18" charset="2"/>
              </a:rPr>
              <a:t></a:t>
            </a:r>
            <a:r>
              <a:rPr lang="en-US">
                <a:latin typeface="Arial" charset="0"/>
                <a:cs typeface="Times New Roman" pitchFamily="18" charset="0"/>
              </a:rPr>
              <a:t>C	=  _______ K</a:t>
            </a:r>
          </a:p>
          <a:p>
            <a:pPr marL="338138" indent="-338138">
              <a:spcBef>
                <a:spcPct val="35000"/>
              </a:spcBef>
              <a:buFontTx/>
              <a:buNone/>
              <a:tabLst>
                <a:tab pos="1544638" algn="l"/>
                <a:tab pos="4678363" algn="l"/>
                <a:tab pos="6053138" algn="l"/>
              </a:tabLst>
            </a:pPr>
            <a:r>
              <a:rPr lang="en-US">
                <a:latin typeface="Arial" charset="0"/>
                <a:cs typeface="Times New Roman" pitchFamily="18" charset="0"/>
              </a:rPr>
              <a:t>	300 K = _______ </a:t>
            </a:r>
            <a:r>
              <a:rPr lang="en-US">
                <a:latin typeface="Arial" charset="0"/>
                <a:cs typeface="Times New Roman" pitchFamily="18" charset="0"/>
                <a:sym typeface="Symbol" pitchFamily="18" charset="2"/>
              </a:rPr>
              <a:t></a:t>
            </a:r>
            <a:r>
              <a:rPr lang="en-US">
                <a:latin typeface="Arial" charset="0"/>
                <a:cs typeface="Times New Roman" pitchFamily="18" charset="0"/>
              </a:rPr>
              <a:t>C 	403 K 	=  _______ </a:t>
            </a:r>
            <a:r>
              <a:rPr lang="en-US">
                <a:latin typeface="Arial" charset="0"/>
                <a:cs typeface="Times New Roman" pitchFamily="18" charset="0"/>
                <a:sym typeface="Symbol" pitchFamily="18" charset="2"/>
              </a:rPr>
              <a:t></a:t>
            </a:r>
            <a:r>
              <a:rPr lang="en-US">
                <a:latin typeface="Arial" charset="0"/>
                <a:cs typeface="Times New Roman" pitchFamily="18" charset="0"/>
              </a:rPr>
              <a:t>C</a:t>
            </a:r>
          </a:p>
          <a:p>
            <a:pPr marL="338138" indent="-338138">
              <a:spcBef>
                <a:spcPct val="35000"/>
              </a:spcBef>
              <a:buFontTx/>
              <a:buNone/>
              <a:tabLst>
                <a:tab pos="1544638" algn="l"/>
                <a:tab pos="4678363" algn="l"/>
                <a:tab pos="6053138" algn="l"/>
              </a:tabLst>
            </a:pPr>
            <a:r>
              <a:rPr lang="en-US">
                <a:latin typeface="Arial" charset="0"/>
                <a:cs typeface="Times New Roman" pitchFamily="18" charset="0"/>
              </a:rPr>
              <a:t>	25</a:t>
            </a:r>
            <a:r>
              <a:rPr lang="en-US">
                <a:latin typeface="Arial" charset="0"/>
                <a:cs typeface="Times New Roman" pitchFamily="18" charset="0"/>
                <a:sym typeface="Symbol" pitchFamily="18" charset="2"/>
              </a:rPr>
              <a:t></a:t>
            </a:r>
            <a:r>
              <a:rPr lang="en-US">
                <a:latin typeface="Arial" charset="0"/>
                <a:cs typeface="Times New Roman" pitchFamily="18" charset="0"/>
              </a:rPr>
              <a:t>C 	= _______ K	0 K 	=  _______ </a:t>
            </a:r>
            <a:r>
              <a:rPr lang="en-US">
                <a:latin typeface="Arial" charset="0"/>
                <a:cs typeface="Times New Roman" pitchFamily="18" charset="0"/>
                <a:sym typeface="Symbol" pitchFamily="18" charset="2"/>
              </a:rPr>
              <a:t></a:t>
            </a:r>
            <a:r>
              <a:rPr lang="en-US">
                <a:latin typeface="Arial" charset="0"/>
                <a:cs typeface="Times New Roman" pitchFamily="18" charset="0"/>
              </a:rPr>
              <a:t>C </a:t>
            </a:r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609600"/>
          </a:xfrm>
          <a:noFill/>
          <a:ln/>
        </p:spPr>
        <p:txBody>
          <a:bodyPr/>
          <a:lstStyle/>
          <a:p>
            <a:r>
              <a:rPr lang="en-US" sz="3600" u="sng">
                <a:latin typeface="Arial" charset="0"/>
                <a:cs typeface="Times New Roman" pitchFamily="18" charset="0"/>
              </a:rPr>
              <a:t>Kelvin Practice</a:t>
            </a:r>
            <a:endParaRPr lang="en-US" sz="3600">
              <a:latin typeface="Arial" charset="0"/>
              <a:cs typeface="Times New Roman" pitchFamily="18" charset="0"/>
            </a:endParaRPr>
          </a:p>
        </p:txBody>
      </p:sp>
      <p:sp>
        <p:nvSpPr>
          <p:cNvPr id="46191" name="Rectangle 111"/>
          <p:cNvSpPr>
            <a:spLocks noChangeArrowheads="1"/>
          </p:cNvSpPr>
          <p:nvPr/>
        </p:nvSpPr>
        <p:spPr bwMode="auto">
          <a:xfrm>
            <a:off x="2540000" y="3041650"/>
            <a:ext cx="67627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r>
              <a:rPr lang="en-US">
                <a:solidFill>
                  <a:srgbClr val="660066"/>
                </a:solidFill>
              </a:rPr>
              <a:t>273</a:t>
            </a:r>
          </a:p>
        </p:txBody>
      </p:sp>
      <p:sp>
        <p:nvSpPr>
          <p:cNvPr id="46192" name="Rectangle 112"/>
          <p:cNvSpPr>
            <a:spLocks noChangeArrowheads="1"/>
          </p:cNvSpPr>
          <p:nvPr/>
        </p:nvSpPr>
        <p:spPr bwMode="auto">
          <a:xfrm>
            <a:off x="7112000" y="3041650"/>
            <a:ext cx="67627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r>
              <a:rPr lang="en-US">
                <a:solidFill>
                  <a:srgbClr val="660066"/>
                </a:solidFill>
              </a:rPr>
              <a:t>373</a:t>
            </a:r>
          </a:p>
        </p:txBody>
      </p:sp>
      <p:sp>
        <p:nvSpPr>
          <p:cNvPr id="46193" name="Rectangle 113"/>
          <p:cNvSpPr>
            <a:spLocks noChangeArrowheads="1"/>
          </p:cNvSpPr>
          <p:nvPr/>
        </p:nvSpPr>
        <p:spPr bwMode="auto">
          <a:xfrm>
            <a:off x="2401888" y="3727450"/>
            <a:ext cx="950912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r>
              <a:rPr lang="en-US">
                <a:solidFill>
                  <a:srgbClr val="660066"/>
                </a:solidFill>
              </a:rPr>
              <a:t>–</a:t>
            </a:r>
            <a:r>
              <a:rPr lang="en-US" sz="1400">
                <a:solidFill>
                  <a:srgbClr val="660066"/>
                </a:solidFill>
              </a:rPr>
              <a:t> </a:t>
            </a:r>
            <a:r>
              <a:rPr lang="en-US">
                <a:solidFill>
                  <a:srgbClr val="660066"/>
                </a:solidFill>
              </a:rPr>
              <a:t>173</a:t>
            </a:r>
          </a:p>
        </p:txBody>
      </p:sp>
      <p:sp>
        <p:nvSpPr>
          <p:cNvPr id="46194" name="Rectangle 114"/>
          <p:cNvSpPr>
            <a:spLocks noChangeArrowheads="1"/>
          </p:cNvSpPr>
          <p:nvPr/>
        </p:nvSpPr>
        <p:spPr bwMode="auto">
          <a:xfrm>
            <a:off x="7112000" y="3727450"/>
            <a:ext cx="67627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r>
              <a:rPr lang="en-US">
                <a:solidFill>
                  <a:srgbClr val="660066"/>
                </a:solidFill>
              </a:rPr>
              <a:t>243</a:t>
            </a:r>
          </a:p>
        </p:txBody>
      </p:sp>
      <p:sp>
        <p:nvSpPr>
          <p:cNvPr id="46195" name="Rectangle 115"/>
          <p:cNvSpPr>
            <a:spLocks noChangeArrowheads="1"/>
          </p:cNvSpPr>
          <p:nvPr/>
        </p:nvSpPr>
        <p:spPr bwMode="auto">
          <a:xfrm>
            <a:off x="2652713" y="4413250"/>
            <a:ext cx="450850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r>
              <a:rPr lang="en-US">
                <a:solidFill>
                  <a:srgbClr val="660066"/>
                </a:solidFill>
              </a:rPr>
              <a:t>27</a:t>
            </a:r>
          </a:p>
        </p:txBody>
      </p:sp>
      <p:sp>
        <p:nvSpPr>
          <p:cNvPr id="46196" name="Rectangle 116"/>
          <p:cNvSpPr>
            <a:spLocks noChangeArrowheads="1"/>
          </p:cNvSpPr>
          <p:nvPr/>
        </p:nvSpPr>
        <p:spPr bwMode="auto">
          <a:xfrm>
            <a:off x="7112000" y="4413250"/>
            <a:ext cx="67627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r>
              <a:rPr lang="en-US">
                <a:solidFill>
                  <a:srgbClr val="660066"/>
                </a:solidFill>
              </a:rPr>
              <a:t>130</a:t>
            </a:r>
          </a:p>
        </p:txBody>
      </p:sp>
      <p:sp>
        <p:nvSpPr>
          <p:cNvPr id="46197" name="Rectangle 117"/>
          <p:cNvSpPr>
            <a:spLocks noChangeArrowheads="1"/>
          </p:cNvSpPr>
          <p:nvPr/>
        </p:nvSpPr>
        <p:spPr bwMode="auto">
          <a:xfrm>
            <a:off x="2540000" y="5022850"/>
            <a:ext cx="67627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r>
              <a:rPr lang="en-US">
                <a:solidFill>
                  <a:srgbClr val="660066"/>
                </a:solidFill>
              </a:rPr>
              <a:t>298</a:t>
            </a:r>
          </a:p>
        </p:txBody>
      </p:sp>
      <p:sp>
        <p:nvSpPr>
          <p:cNvPr id="46198" name="Rectangle 118"/>
          <p:cNvSpPr>
            <a:spLocks noChangeArrowheads="1"/>
          </p:cNvSpPr>
          <p:nvPr/>
        </p:nvSpPr>
        <p:spPr bwMode="auto">
          <a:xfrm>
            <a:off x="6973888" y="5029200"/>
            <a:ext cx="950912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r>
              <a:rPr lang="en-US">
                <a:solidFill>
                  <a:srgbClr val="660066"/>
                </a:solidFill>
              </a:rPr>
              <a:t>–</a:t>
            </a:r>
            <a:r>
              <a:rPr lang="en-US" sz="1400">
                <a:solidFill>
                  <a:srgbClr val="660066"/>
                </a:solidFill>
              </a:rPr>
              <a:t> </a:t>
            </a:r>
            <a:r>
              <a:rPr lang="en-US">
                <a:solidFill>
                  <a:srgbClr val="660066"/>
                </a:solidFill>
              </a:rPr>
              <a:t>273</a:t>
            </a:r>
          </a:p>
        </p:txBody>
      </p:sp>
      <p:sp>
        <p:nvSpPr>
          <p:cNvPr id="46199" name="Rectangle 119"/>
          <p:cNvSpPr>
            <a:spLocks noChangeArrowheads="1"/>
          </p:cNvSpPr>
          <p:nvPr/>
        </p:nvSpPr>
        <p:spPr bwMode="auto">
          <a:xfrm>
            <a:off x="1524000" y="1749425"/>
            <a:ext cx="5715000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r>
              <a:rPr lang="en-US"/>
              <a:t>Absolute zero is –</a:t>
            </a:r>
            <a:r>
              <a:rPr lang="en-US" sz="1400"/>
              <a:t> </a:t>
            </a:r>
            <a:r>
              <a:rPr lang="en-US"/>
              <a:t>273</a:t>
            </a:r>
            <a:r>
              <a:rPr lang="en-US">
                <a:sym typeface="Symbol" pitchFamily="18" charset="2"/>
              </a:rPr>
              <a:t></a:t>
            </a:r>
            <a:r>
              <a:rPr lang="en-US"/>
              <a:t>C or 0 K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60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60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608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4608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4608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4608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6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6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6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6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6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6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6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6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6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082" grpId="0" build="p" autoUpdateAnimBg="0"/>
      <p:bldP spid="46191" grpId="0" autoUpdateAnimBg="0"/>
      <p:bldP spid="46192" grpId="0" autoUpdateAnimBg="0"/>
      <p:bldP spid="46193" grpId="0" autoUpdateAnimBg="0"/>
      <p:bldP spid="46194" grpId="0" autoUpdateAnimBg="0"/>
      <p:bldP spid="46195" grpId="0" autoUpdateAnimBg="0"/>
      <p:bldP spid="46196" grpId="0" autoUpdateAnimBg="0"/>
      <p:bldP spid="46197" grpId="0" autoUpdateAnimBg="0"/>
      <p:bldP spid="46198" grpId="0" autoUpdateAnimBg="0"/>
      <p:bldP spid="46199" grpId="0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6200" y="609600"/>
            <a:ext cx="9067800" cy="5943600"/>
          </a:xfrm>
        </p:spPr>
        <p:txBody>
          <a:bodyPr/>
          <a:lstStyle/>
          <a:p>
            <a:pPr marL="508000" indent="-508000">
              <a:lnSpc>
                <a:spcPct val="95000"/>
              </a:lnSpc>
              <a:spcBef>
                <a:spcPct val="15000"/>
              </a:spcBef>
            </a:pPr>
            <a:r>
              <a:rPr lang="en-US">
                <a:latin typeface="Arial" charset="0"/>
                <a:cs typeface="Times New Roman" pitchFamily="18" charset="0"/>
              </a:rPr>
              <a:t>Looking back at the temperature vs. volume graph, notice that there is a direct relationship.</a:t>
            </a:r>
          </a:p>
          <a:p>
            <a:pPr marL="508000" indent="-508000">
              <a:lnSpc>
                <a:spcPct val="95000"/>
              </a:lnSpc>
              <a:spcBef>
                <a:spcPct val="15000"/>
              </a:spcBef>
            </a:pPr>
            <a:r>
              <a:rPr lang="en-US">
                <a:latin typeface="Arial" charset="0"/>
                <a:cs typeface="Times New Roman" pitchFamily="18" charset="0"/>
              </a:rPr>
              <a:t>It can be shown that V/T = constant</a:t>
            </a:r>
          </a:p>
          <a:p>
            <a:pPr marL="508000" indent="-508000" algn="ctr">
              <a:lnSpc>
                <a:spcPct val="95000"/>
              </a:lnSpc>
              <a:spcBef>
                <a:spcPct val="45000"/>
              </a:spcBef>
              <a:buFontTx/>
              <a:buNone/>
            </a:pPr>
            <a:r>
              <a:rPr lang="en-US">
                <a:latin typeface="Arial" charset="0"/>
                <a:cs typeface="Times New Roman" pitchFamily="18" charset="0"/>
              </a:rPr>
              <a:t>Read pages 432-3.  Answer these questions:</a:t>
            </a:r>
          </a:p>
          <a:p>
            <a:pPr marL="508000" indent="-508000">
              <a:lnSpc>
                <a:spcPct val="95000"/>
              </a:lnSpc>
              <a:spcBef>
                <a:spcPct val="15000"/>
              </a:spcBef>
              <a:buFontTx/>
              <a:buAutoNum type="arabicPeriod"/>
            </a:pPr>
            <a:r>
              <a:rPr lang="en-US">
                <a:latin typeface="Arial" charset="0"/>
                <a:cs typeface="Times New Roman" pitchFamily="18" charset="0"/>
              </a:rPr>
              <a:t>Give Charles’s law in words &amp; as an equation.</a:t>
            </a:r>
          </a:p>
          <a:p>
            <a:pPr marL="508000" indent="-508000">
              <a:lnSpc>
                <a:spcPct val="95000"/>
              </a:lnSpc>
              <a:spcBef>
                <a:spcPct val="15000"/>
              </a:spcBef>
              <a:buFontTx/>
              <a:buNone/>
            </a:pPr>
            <a:r>
              <a:rPr lang="en-US">
                <a:latin typeface="Arial" charset="0"/>
                <a:cs typeface="Times New Roman" pitchFamily="18" charset="0"/>
              </a:rPr>
              <a:t>	</a:t>
            </a:r>
            <a:r>
              <a:rPr lang="en-US" u="sng">
                <a:latin typeface="Arial" charset="0"/>
                <a:cs typeface="Times New Roman" pitchFamily="18" charset="0"/>
              </a:rPr>
              <a:t>Charles’s Law</a:t>
            </a:r>
            <a:r>
              <a:rPr lang="en-US">
                <a:latin typeface="Arial" charset="0"/>
                <a:cs typeface="Times New Roman" pitchFamily="18" charset="0"/>
              </a:rPr>
              <a:t>: as the temperature of a gas increases, the volume increases proportionally, provided that the pressure and amount of gas remain constant,</a:t>
            </a:r>
          </a:p>
          <a:p>
            <a:pPr marL="508000" indent="-508000">
              <a:lnSpc>
                <a:spcPct val="95000"/>
              </a:lnSpc>
              <a:spcBef>
                <a:spcPct val="15000"/>
              </a:spcBef>
              <a:buFontTx/>
              <a:buNone/>
            </a:pPr>
            <a:r>
              <a:rPr lang="en-US">
                <a:latin typeface="Arial" charset="0"/>
                <a:cs typeface="Times New Roman" pitchFamily="18" charset="0"/>
              </a:rPr>
              <a:t>	V</a:t>
            </a:r>
            <a:r>
              <a:rPr lang="en-US" baseline="-25000">
                <a:latin typeface="Arial" charset="0"/>
                <a:cs typeface="Times New Roman" pitchFamily="18" charset="0"/>
              </a:rPr>
              <a:t>1</a:t>
            </a:r>
            <a:r>
              <a:rPr lang="en-US">
                <a:latin typeface="Arial" charset="0"/>
                <a:cs typeface="Times New Roman" pitchFamily="18" charset="0"/>
              </a:rPr>
              <a:t>/T</a:t>
            </a:r>
            <a:r>
              <a:rPr lang="en-US" baseline="-25000">
                <a:latin typeface="Arial" charset="0"/>
                <a:cs typeface="Times New Roman" pitchFamily="18" charset="0"/>
              </a:rPr>
              <a:t>1</a:t>
            </a:r>
            <a:r>
              <a:rPr lang="en-US">
                <a:latin typeface="Arial" charset="0"/>
                <a:cs typeface="Times New Roman" pitchFamily="18" charset="0"/>
              </a:rPr>
              <a:t> = V</a:t>
            </a:r>
            <a:r>
              <a:rPr lang="en-US" baseline="-25000">
                <a:latin typeface="Arial" charset="0"/>
                <a:cs typeface="Times New Roman" pitchFamily="18" charset="0"/>
              </a:rPr>
              <a:t>2</a:t>
            </a:r>
            <a:r>
              <a:rPr lang="en-US">
                <a:latin typeface="Arial" charset="0"/>
                <a:cs typeface="Times New Roman" pitchFamily="18" charset="0"/>
              </a:rPr>
              <a:t>/T</a:t>
            </a:r>
            <a:r>
              <a:rPr lang="en-US" baseline="-25000">
                <a:latin typeface="Arial" charset="0"/>
                <a:cs typeface="Times New Roman" pitchFamily="18" charset="0"/>
              </a:rPr>
              <a:t>2</a:t>
            </a:r>
          </a:p>
          <a:p>
            <a:pPr marL="508000" indent="-508000">
              <a:lnSpc>
                <a:spcPct val="95000"/>
              </a:lnSpc>
              <a:spcBef>
                <a:spcPct val="15000"/>
              </a:spcBef>
              <a:buFontTx/>
              <a:buNone/>
            </a:pPr>
            <a:endParaRPr lang="en-US">
              <a:latin typeface="Arial" charset="0"/>
              <a:cs typeface="Times New Roman" pitchFamily="18" charset="0"/>
            </a:endParaRPr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609600"/>
          </a:xfrm>
          <a:noFill/>
          <a:ln/>
        </p:spPr>
        <p:txBody>
          <a:bodyPr/>
          <a:lstStyle/>
          <a:p>
            <a:r>
              <a:rPr lang="en-US" sz="3600" u="sng">
                <a:latin typeface="Arial" charset="0"/>
                <a:cs typeface="Times New Roman" pitchFamily="18" charset="0"/>
              </a:rPr>
              <a:t>Charles’s Law</a:t>
            </a:r>
            <a:endParaRPr lang="en-US" sz="3600">
              <a:latin typeface="Arial" charset="0"/>
              <a:cs typeface="Times New Roman" pitchFamily="18" charset="0"/>
            </a:endParaRPr>
          </a:p>
        </p:txBody>
      </p:sp>
      <p:pic>
        <p:nvPicPr>
          <p:cNvPr id="41988" name="Picture 4" descr="CharlieBrown"/>
          <p:cNvPicPr>
            <a:picLocks noChangeAspect="1" noChangeArrowheads="1"/>
          </p:cNvPicPr>
          <p:nvPr/>
        </p:nvPicPr>
        <p:blipFill>
          <a:blip r:embed="rId2">
            <a:lum bright="-6000"/>
          </a:blip>
          <a:srcRect t="14168" b="13205"/>
          <a:stretch>
            <a:fillRect/>
          </a:stretch>
        </p:blipFill>
        <p:spPr bwMode="auto">
          <a:xfrm>
            <a:off x="6858000" y="5181600"/>
            <a:ext cx="2286000" cy="1676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19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198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198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4198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4198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4198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986" grpId="0" build="p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6200" y="0"/>
            <a:ext cx="9067800" cy="1066800"/>
          </a:xfrm>
        </p:spPr>
        <p:txBody>
          <a:bodyPr/>
          <a:lstStyle/>
          <a:p>
            <a:pPr marL="609600" indent="-609600">
              <a:lnSpc>
                <a:spcPct val="105000"/>
              </a:lnSpc>
              <a:spcBef>
                <a:spcPct val="0"/>
              </a:spcBef>
              <a:buFontTx/>
              <a:buAutoNum type="arabicPeriod" startAt="2"/>
            </a:pPr>
            <a:r>
              <a:rPr lang="en-US">
                <a:latin typeface="Arial" charset="0"/>
                <a:cs typeface="Times New Roman" pitchFamily="18" charset="0"/>
              </a:rPr>
              <a:t>A sample of gas occupies 3.5 L at 300 K.  What volume will it occupy at 200 K?</a:t>
            </a:r>
          </a:p>
        </p:txBody>
      </p:sp>
      <p:sp>
        <p:nvSpPr>
          <p:cNvPr id="44037" name="Rectangle 5"/>
          <p:cNvSpPr>
            <a:spLocks noChangeArrowheads="1"/>
          </p:cNvSpPr>
          <p:nvPr/>
        </p:nvSpPr>
        <p:spPr bwMode="auto">
          <a:xfrm>
            <a:off x="76200" y="2971800"/>
            <a:ext cx="90678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609600" indent="-609600">
              <a:lnSpc>
                <a:spcPct val="105000"/>
              </a:lnSpc>
              <a:spcBef>
                <a:spcPct val="0"/>
              </a:spcBef>
              <a:buFontTx/>
              <a:buAutoNum type="arabicPeriod" startAt="3"/>
            </a:pPr>
            <a:r>
              <a:rPr lang="en-US"/>
              <a:t>If a 1 L balloon is heated from 22°C to 100°C, what will its new volume be?</a:t>
            </a:r>
          </a:p>
        </p:txBody>
      </p:sp>
      <p:pic>
        <p:nvPicPr>
          <p:cNvPr id="44038" name="Picture 6" descr="wood_ani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200" y="5791200"/>
            <a:ext cx="990600" cy="990600"/>
          </a:xfrm>
          <a:prstGeom prst="rect">
            <a:avLst/>
          </a:prstGeom>
          <a:noFill/>
        </p:spPr>
      </p:pic>
      <p:sp>
        <p:nvSpPr>
          <p:cNvPr id="44040" name="Rectangle 8"/>
          <p:cNvSpPr>
            <a:spLocks noChangeArrowheads="1"/>
          </p:cNvSpPr>
          <p:nvPr/>
        </p:nvSpPr>
        <p:spPr bwMode="auto">
          <a:xfrm>
            <a:off x="990600" y="6096000"/>
            <a:ext cx="81534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609600" indent="-609600">
              <a:lnSpc>
                <a:spcPct val="105000"/>
              </a:lnSpc>
              <a:spcBef>
                <a:spcPct val="0"/>
              </a:spcBef>
              <a:buFontTx/>
              <a:buAutoNum type="arabicPeriod" startAt="4"/>
            </a:pPr>
            <a:r>
              <a:rPr lang="en-US"/>
              <a:t>Do questions 16, 17, 19 on page 434</a:t>
            </a:r>
          </a:p>
        </p:txBody>
      </p:sp>
      <p:sp>
        <p:nvSpPr>
          <p:cNvPr id="44042" name="Rectangle 10"/>
          <p:cNvSpPr>
            <a:spLocks noChangeArrowheads="1"/>
          </p:cNvSpPr>
          <p:nvPr/>
        </p:nvSpPr>
        <p:spPr bwMode="auto">
          <a:xfrm>
            <a:off x="609600" y="990600"/>
            <a:ext cx="85344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rIns="0"/>
          <a:lstStyle/>
          <a:p>
            <a:pPr marL="609600" indent="-609600">
              <a:lnSpc>
                <a:spcPct val="100000"/>
              </a:lnSpc>
              <a:spcBef>
                <a:spcPct val="0"/>
              </a:spcBef>
            </a:pPr>
            <a:r>
              <a:rPr lang="en-US">
                <a:solidFill>
                  <a:srgbClr val="000099"/>
                </a:solidFill>
              </a:rPr>
              <a:t>	V</a:t>
            </a:r>
            <a:r>
              <a:rPr lang="en-US" baseline="-25000">
                <a:solidFill>
                  <a:srgbClr val="000099"/>
                </a:solidFill>
              </a:rPr>
              <a:t>1</a:t>
            </a:r>
            <a:r>
              <a:rPr lang="en-US">
                <a:solidFill>
                  <a:srgbClr val="000099"/>
                </a:solidFill>
              </a:rPr>
              <a:t> = 3.5 L,  T</a:t>
            </a:r>
            <a:r>
              <a:rPr lang="en-US" baseline="-25000">
                <a:solidFill>
                  <a:srgbClr val="000099"/>
                </a:solidFill>
              </a:rPr>
              <a:t>1</a:t>
            </a:r>
            <a:r>
              <a:rPr lang="en-US">
                <a:solidFill>
                  <a:srgbClr val="000099"/>
                </a:solidFill>
              </a:rPr>
              <a:t> = 300K,  V</a:t>
            </a:r>
            <a:r>
              <a:rPr lang="en-US" baseline="-25000">
                <a:solidFill>
                  <a:srgbClr val="000099"/>
                </a:solidFill>
              </a:rPr>
              <a:t>2</a:t>
            </a:r>
            <a:r>
              <a:rPr lang="en-US">
                <a:solidFill>
                  <a:srgbClr val="000099"/>
                </a:solidFill>
              </a:rPr>
              <a:t> = ?,   T</a:t>
            </a:r>
            <a:r>
              <a:rPr lang="en-US" baseline="-25000">
                <a:solidFill>
                  <a:srgbClr val="000099"/>
                </a:solidFill>
              </a:rPr>
              <a:t>2</a:t>
            </a:r>
            <a:r>
              <a:rPr lang="en-US">
                <a:solidFill>
                  <a:srgbClr val="000099"/>
                </a:solidFill>
              </a:rPr>
              <a:t> = 200K</a:t>
            </a:r>
          </a:p>
          <a:p>
            <a:pPr marL="609600" indent="-609600">
              <a:lnSpc>
                <a:spcPct val="100000"/>
              </a:lnSpc>
              <a:spcBef>
                <a:spcPct val="0"/>
              </a:spcBef>
            </a:pPr>
            <a:r>
              <a:rPr lang="en-US">
                <a:solidFill>
                  <a:srgbClr val="000099"/>
                </a:solidFill>
              </a:rPr>
              <a:t>	Using Charles’ law: 	V</a:t>
            </a:r>
            <a:r>
              <a:rPr lang="en-US" baseline="-25000">
                <a:solidFill>
                  <a:srgbClr val="000099"/>
                </a:solidFill>
              </a:rPr>
              <a:t>1</a:t>
            </a:r>
            <a:r>
              <a:rPr lang="en-US">
                <a:solidFill>
                  <a:srgbClr val="000099"/>
                </a:solidFill>
              </a:rPr>
              <a:t>/T</a:t>
            </a:r>
            <a:r>
              <a:rPr lang="en-US" baseline="-25000">
                <a:solidFill>
                  <a:srgbClr val="000099"/>
                </a:solidFill>
              </a:rPr>
              <a:t>1</a:t>
            </a:r>
            <a:r>
              <a:rPr lang="en-US">
                <a:solidFill>
                  <a:srgbClr val="000099"/>
                </a:solidFill>
              </a:rPr>
              <a:t> = V</a:t>
            </a:r>
            <a:r>
              <a:rPr lang="en-US" baseline="-25000">
                <a:solidFill>
                  <a:srgbClr val="000099"/>
                </a:solidFill>
              </a:rPr>
              <a:t>2</a:t>
            </a:r>
            <a:r>
              <a:rPr lang="en-US">
                <a:solidFill>
                  <a:srgbClr val="000099"/>
                </a:solidFill>
              </a:rPr>
              <a:t>/T</a:t>
            </a:r>
            <a:r>
              <a:rPr lang="en-US" baseline="-25000">
                <a:solidFill>
                  <a:srgbClr val="000099"/>
                </a:solidFill>
              </a:rPr>
              <a:t>2</a:t>
            </a:r>
            <a:endParaRPr lang="en-US">
              <a:solidFill>
                <a:srgbClr val="800000"/>
              </a:solidFill>
            </a:endParaRPr>
          </a:p>
          <a:p>
            <a:pPr marL="609600" indent="-609600">
              <a:lnSpc>
                <a:spcPct val="100000"/>
              </a:lnSpc>
              <a:spcBef>
                <a:spcPct val="0"/>
              </a:spcBef>
            </a:pPr>
            <a:r>
              <a:rPr lang="en-US">
                <a:solidFill>
                  <a:srgbClr val="000099"/>
                </a:solidFill>
              </a:rPr>
              <a:t>	3.5 L / 300 K = V</a:t>
            </a:r>
            <a:r>
              <a:rPr lang="en-US" baseline="-25000">
                <a:solidFill>
                  <a:srgbClr val="000099"/>
                </a:solidFill>
              </a:rPr>
              <a:t>2</a:t>
            </a:r>
            <a:r>
              <a:rPr lang="en-US">
                <a:solidFill>
                  <a:srgbClr val="000099"/>
                </a:solidFill>
              </a:rPr>
              <a:t> / 200 K</a:t>
            </a:r>
          </a:p>
          <a:p>
            <a:pPr marL="609600" indent="-609600">
              <a:lnSpc>
                <a:spcPct val="100000"/>
              </a:lnSpc>
              <a:spcBef>
                <a:spcPct val="0"/>
              </a:spcBef>
            </a:pPr>
            <a:r>
              <a:rPr lang="en-US">
                <a:solidFill>
                  <a:srgbClr val="000099"/>
                </a:solidFill>
              </a:rPr>
              <a:t>	V</a:t>
            </a:r>
            <a:r>
              <a:rPr lang="en-US" baseline="-25000">
                <a:solidFill>
                  <a:srgbClr val="000099"/>
                </a:solidFill>
              </a:rPr>
              <a:t>2</a:t>
            </a:r>
            <a:r>
              <a:rPr lang="en-US">
                <a:solidFill>
                  <a:srgbClr val="000099"/>
                </a:solidFill>
              </a:rPr>
              <a:t> = (3.5 L/300 K) x (200 K) = </a:t>
            </a:r>
            <a:r>
              <a:rPr lang="en-US" b="1">
                <a:solidFill>
                  <a:srgbClr val="000099"/>
                </a:solidFill>
              </a:rPr>
              <a:t>2.3 L</a:t>
            </a:r>
            <a:endParaRPr lang="en-US">
              <a:solidFill>
                <a:srgbClr val="000099"/>
              </a:solidFill>
            </a:endParaRPr>
          </a:p>
        </p:txBody>
      </p:sp>
      <p:sp>
        <p:nvSpPr>
          <p:cNvPr id="44043" name="Rectangle 11"/>
          <p:cNvSpPr>
            <a:spLocks noChangeArrowheads="1"/>
          </p:cNvSpPr>
          <p:nvPr/>
        </p:nvSpPr>
        <p:spPr bwMode="auto">
          <a:xfrm>
            <a:off x="609600" y="4038600"/>
            <a:ext cx="8001000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rIns="0"/>
          <a:lstStyle/>
          <a:p>
            <a:pPr marL="609600" indent="-609600">
              <a:lnSpc>
                <a:spcPct val="100000"/>
              </a:lnSpc>
              <a:spcBef>
                <a:spcPct val="0"/>
              </a:spcBef>
            </a:pPr>
            <a:r>
              <a:rPr lang="en-US">
                <a:solidFill>
                  <a:srgbClr val="000099"/>
                </a:solidFill>
              </a:rPr>
              <a:t>	V</a:t>
            </a:r>
            <a:r>
              <a:rPr lang="en-US" baseline="-25000">
                <a:solidFill>
                  <a:srgbClr val="000099"/>
                </a:solidFill>
              </a:rPr>
              <a:t>1</a:t>
            </a:r>
            <a:r>
              <a:rPr lang="en-US">
                <a:solidFill>
                  <a:srgbClr val="000099"/>
                </a:solidFill>
              </a:rPr>
              <a:t> = 1 L, T</a:t>
            </a:r>
            <a:r>
              <a:rPr lang="en-US" baseline="-25000">
                <a:solidFill>
                  <a:srgbClr val="000099"/>
                </a:solidFill>
              </a:rPr>
              <a:t>1</a:t>
            </a:r>
            <a:r>
              <a:rPr lang="en-US">
                <a:solidFill>
                  <a:srgbClr val="000099"/>
                </a:solidFill>
              </a:rPr>
              <a:t> = 22°C = 295 K</a:t>
            </a:r>
          </a:p>
          <a:p>
            <a:pPr marL="609600" indent="-609600">
              <a:lnSpc>
                <a:spcPct val="100000"/>
              </a:lnSpc>
              <a:spcBef>
                <a:spcPct val="0"/>
              </a:spcBef>
            </a:pPr>
            <a:r>
              <a:rPr lang="en-US">
                <a:solidFill>
                  <a:srgbClr val="000099"/>
                </a:solidFill>
              </a:rPr>
              <a:t>	V</a:t>
            </a:r>
            <a:r>
              <a:rPr lang="en-US" baseline="-25000">
                <a:solidFill>
                  <a:srgbClr val="000099"/>
                </a:solidFill>
              </a:rPr>
              <a:t>2</a:t>
            </a:r>
            <a:r>
              <a:rPr lang="en-US">
                <a:solidFill>
                  <a:srgbClr val="000099"/>
                </a:solidFill>
              </a:rPr>
              <a:t> = ?, T</a:t>
            </a:r>
            <a:r>
              <a:rPr lang="en-US" baseline="-25000">
                <a:solidFill>
                  <a:srgbClr val="000099"/>
                </a:solidFill>
              </a:rPr>
              <a:t>2</a:t>
            </a:r>
            <a:r>
              <a:rPr lang="en-US">
                <a:solidFill>
                  <a:srgbClr val="000099"/>
                </a:solidFill>
              </a:rPr>
              <a:t> = 100 °C = 373 K</a:t>
            </a:r>
          </a:p>
          <a:p>
            <a:pPr marL="609600" indent="-609600">
              <a:lnSpc>
                <a:spcPct val="100000"/>
              </a:lnSpc>
              <a:spcBef>
                <a:spcPct val="0"/>
              </a:spcBef>
            </a:pPr>
            <a:r>
              <a:rPr lang="en-US">
                <a:solidFill>
                  <a:srgbClr val="000099"/>
                </a:solidFill>
              </a:rPr>
              <a:t>	V</a:t>
            </a:r>
            <a:r>
              <a:rPr lang="en-US" baseline="-25000">
                <a:solidFill>
                  <a:srgbClr val="000099"/>
                </a:solidFill>
              </a:rPr>
              <a:t>1</a:t>
            </a:r>
            <a:r>
              <a:rPr lang="en-US">
                <a:solidFill>
                  <a:srgbClr val="000099"/>
                </a:solidFill>
              </a:rPr>
              <a:t>/T</a:t>
            </a:r>
            <a:r>
              <a:rPr lang="en-US" baseline="-25000">
                <a:solidFill>
                  <a:srgbClr val="000099"/>
                </a:solidFill>
              </a:rPr>
              <a:t>1</a:t>
            </a:r>
            <a:r>
              <a:rPr lang="en-US">
                <a:solidFill>
                  <a:srgbClr val="000099"/>
                </a:solidFill>
              </a:rPr>
              <a:t> = V</a:t>
            </a:r>
            <a:r>
              <a:rPr lang="en-US" baseline="-25000">
                <a:solidFill>
                  <a:srgbClr val="000099"/>
                </a:solidFill>
              </a:rPr>
              <a:t>2</a:t>
            </a:r>
            <a:r>
              <a:rPr lang="en-US">
                <a:solidFill>
                  <a:srgbClr val="000099"/>
                </a:solidFill>
              </a:rPr>
              <a:t>/T</a:t>
            </a:r>
            <a:r>
              <a:rPr lang="en-US" baseline="-25000">
                <a:solidFill>
                  <a:srgbClr val="000099"/>
                </a:solidFill>
              </a:rPr>
              <a:t>2</a:t>
            </a:r>
            <a:r>
              <a:rPr lang="en-US">
                <a:solidFill>
                  <a:schemeClr val="accent2"/>
                </a:solidFill>
              </a:rPr>
              <a:t>,</a:t>
            </a:r>
            <a:r>
              <a:rPr lang="en-US">
                <a:solidFill>
                  <a:srgbClr val="800000"/>
                </a:solidFill>
              </a:rPr>
              <a:t> </a:t>
            </a:r>
            <a:r>
              <a:rPr lang="en-US">
                <a:solidFill>
                  <a:srgbClr val="000099"/>
                </a:solidFill>
              </a:rPr>
              <a:t>1 L / 295 K = V</a:t>
            </a:r>
            <a:r>
              <a:rPr lang="en-US" baseline="-25000">
                <a:solidFill>
                  <a:srgbClr val="000099"/>
                </a:solidFill>
              </a:rPr>
              <a:t>2</a:t>
            </a:r>
            <a:r>
              <a:rPr lang="en-US">
                <a:solidFill>
                  <a:srgbClr val="000099"/>
                </a:solidFill>
              </a:rPr>
              <a:t> / 373 K</a:t>
            </a:r>
          </a:p>
          <a:p>
            <a:pPr marL="609600" indent="-609600">
              <a:lnSpc>
                <a:spcPct val="100000"/>
              </a:lnSpc>
              <a:spcBef>
                <a:spcPct val="0"/>
              </a:spcBef>
            </a:pPr>
            <a:r>
              <a:rPr lang="en-US">
                <a:solidFill>
                  <a:srgbClr val="000099"/>
                </a:solidFill>
              </a:rPr>
              <a:t>	V</a:t>
            </a:r>
            <a:r>
              <a:rPr lang="en-US" baseline="-25000">
                <a:solidFill>
                  <a:srgbClr val="000099"/>
                </a:solidFill>
              </a:rPr>
              <a:t>2</a:t>
            </a:r>
            <a:r>
              <a:rPr lang="en-US">
                <a:solidFill>
                  <a:srgbClr val="000099"/>
                </a:solidFill>
              </a:rPr>
              <a:t> = (1 L/295 K) x (373 K) = </a:t>
            </a:r>
            <a:r>
              <a:rPr lang="en-US" b="1" u="sng">
                <a:solidFill>
                  <a:srgbClr val="000099"/>
                </a:solidFill>
              </a:rPr>
              <a:t>1</a:t>
            </a:r>
            <a:r>
              <a:rPr lang="en-US" b="1">
                <a:solidFill>
                  <a:srgbClr val="000099"/>
                </a:solidFill>
              </a:rPr>
              <a:t>.26 L</a:t>
            </a:r>
            <a:endParaRPr lang="en-US">
              <a:solidFill>
                <a:srgbClr val="800000"/>
              </a:solidFill>
            </a:endParaRPr>
          </a:p>
        </p:txBody>
      </p:sp>
      <p:sp>
        <p:nvSpPr>
          <p:cNvPr id="44044" name="Text Box 12"/>
          <p:cNvSpPr txBox="1">
            <a:spLocks noChangeArrowheads="1"/>
          </p:cNvSpPr>
          <p:nvPr/>
        </p:nvSpPr>
        <p:spPr bwMode="auto">
          <a:xfrm>
            <a:off x="7772400" y="6464300"/>
            <a:ext cx="1295400" cy="317500"/>
          </a:xfrm>
          <a:prstGeom prst="rect">
            <a:avLst/>
          </a:prstGeom>
          <a:solidFill>
            <a:srgbClr val="808080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algn="ctr" eaLnBrk="0" hangingPunct="0">
              <a:lnSpc>
                <a:spcPct val="100000"/>
              </a:lnSpc>
              <a:spcBef>
                <a:spcPct val="50000"/>
              </a:spcBef>
            </a:pPr>
            <a:r>
              <a:rPr lang="en-US" sz="1000">
                <a:latin typeface="Times New Roman" pitchFamily="18" charset="0"/>
              </a:rPr>
              <a:t>For more lessons, visit </a:t>
            </a:r>
            <a:r>
              <a:rPr lang="en-US" sz="1000">
                <a:latin typeface="Times New Roman" pitchFamily="18" charset="0"/>
                <a:hlinkClick r:id="rId3"/>
              </a:rPr>
              <a:t>www.chalkbored.com</a:t>
            </a:r>
            <a:endParaRPr lang="en-US" sz="1000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40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40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40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440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40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440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40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440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40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440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40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440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40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440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40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440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40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440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40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034" grpId="0" build="p" autoUpdateAnimBg="0"/>
      <p:bldP spid="44037" grpId="0" build="p" autoUpdateAnimBg="0"/>
      <p:bldP spid="44040" grpId="0" build="p" autoUpdateAnimBg="0"/>
      <p:bldP spid="44042" grpId="0" build="p" autoUpdateAnimBg="0"/>
      <p:bldP spid="44043" grpId="0" build="p" autoUpdateAnimBg="0"/>
    </p:bldLst>
  </p:timing>
</p:sld>
</file>

<file path=ppt/theme/theme1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0" tIns="0" rIns="0" bIns="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95000"/>
          </a:lnSpc>
          <a:spcBef>
            <a:spcPct val="5000"/>
          </a:spcBef>
          <a:spcAft>
            <a:spcPct val="0"/>
          </a:spcAft>
          <a:buClrTx/>
          <a:buSzTx/>
          <a:buFontTx/>
          <a:buNone/>
          <a:tabLst/>
          <a:defRPr kumimoji="0" lang="en-CA" sz="3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0" tIns="0" rIns="0" bIns="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95000"/>
          </a:lnSpc>
          <a:spcBef>
            <a:spcPct val="5000"/>
          </a:spcBef>
          <a:spcAft>
            <a:spcPct val="0"/>
          </a:spcAft>
          <a:buClrTx/>
          <a:buSzTx/>
          <a:buFontTx/>
          <a:buNone/>
          <a:tabLst/>
          <a:defRPr kumimoji="0" lang="en-CA" sz="3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7FB546B8C23F741B95DEF2B3061EC36" ma:contentTypeVersion="0" ma:contentTypeDescription="Create a new document." ma:contentTypeScope="" ma:versionID="c2b69400aaee40a194c06dcc3deaa35d">
  <xsd:schema xmlns:xsd="http://www.w3.org/2001/XMLSchema" xmlns:p="http://schemas.microsoft.com/office/2006/metadata/properties" targetNamespace="http://schemas.microsoft.com/office/2006/metadata/properties" ma:root="true" ma:fieldsID="4aeb20c0e3442673af7ee1078645876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>
  <documentManagement/>
</p:properties>
</file>

<file path=customXml/itemProps1.xml><?xml version="1.0" encoding="utf-8"?>
<ds:datastoreItem xmlns:ds="http://schemas.openxmlformats.org/officeDocument/2006/customXml" ds:itemID="{D394D016-6847-4FFB-B6E7-75B7FFA001D5}"/>
</file>

<file path=customXml/itemProps2.xml><?xml version="1.0" encoding="utf-8"?>
<ds:datastoreItem xmlns:ds="http://schemas.openxmlformats.org/officeDocument/2006/customXml" ds:itemID="{DE49EE80-0DC8-4F4C-A268-E27B4DB56147}"/>
</file>

<file path=customXml/itemProps3.xml><?xml version="1.0" encoding="utf-8"?>
<ds:datastoreItem xmlns:ds="http://schemas.openxmlformats.org/officeDocument/2006/customXml" ds:itemID="{5D2DD104-60A1-48DE-8276-D369B0E30A2A}"/>
</file>

<file path=docProps/app.xml><?xml version="1.0" encoding="utf-8"?>
<Properties xmlns="http://schemas.openxmlformats.org/officeDocument/2006/extended-properties" xmlns:vt="http://schemas.openxmlformats.org/officeDocument/2006/docPropsVTypes">
  <TotalTime>1983</TotalTime>
  <Words>390</Words>
  <Application>Microsoft PowerPoint</Application>
  <PresentationFormat>On-screen Show (4:3)</PresentationFormat>
  <Paragraphs>81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4" baseType="lpstr">
      <vt:lpstr>Times New Roman</vt:lpstr>
      <vt:lpstr>Arial</vt:lpstr>
      <vt:lpstr>Arial Black</vt:lpstr>
      <vt:lpstr>Carlisle</vt:lpstr>
      <vt:lpstr>Symbol</vt:lpstr>
      <vt:lpstr>Default Design</vt:lpstr>
      <vt:lpstr>Slide 1</vt:lpstr>
      <vt:lpstr>How Volume Varies With Temperature </vt:lpstr>
      <vt:lpstr>Temperature scales</vt:lpstr>
      <vt:lpstr>Temperature vs. Volume Graph (fig.7,8 pg.430)</vt:lpstr>
      <vt:lpstr>The Kelvin Temperature Scale</vt:lpstr>
      <vt:lpstr>Kelvin Practice</vt:lpstr>
      <vt:lpstr>Charles’s Law</vt:lpstr>
      <vt:lpstr>Slide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Charles Law PowerPoint - Temperature &amp; Volume Relationship</dc:title>
  <dc:subject>Chemistry Resources for High School Teachers and Students - PowerPoint Lessons, Notes, Labs, Worksheets, Handouts, Practice Problems, and Solutions.</dc:subject>
  <dc:creator>Jeremy Schneider</dc:creator>
  <dc:description>Copyright 2007 - All Rights Reserved -_x000d_
visit www.chalkbored.com for details</dc:description>
  <cp:lastModifiedBy>Owner</cp:lastModifiedBy>
  <cp:revision>100</cp:revision>
  <dcterms:created xsi:type="dcterms:W3CDTF">2000-09-11T15:34:33Z</dcterms:created>
  <dcterms:modified xsi:type="dcterms:W3CDTF">2009-12-18T00:40:46Z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0x010100F7FB546B8C23F741B95DEF2B3061EC36</vt:lpwstr>
  </property>
</Properties>
</file>